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6" r:id="rId5"/>
    <p:sldId id="263" r:id="rId6"/>
    <p:sldId id="267" r:id="rId7"/>
    <p:sldId id="274" r:id="rId8"/>
    <p:sldId id="273" r:id="rId9"/>
    <p:sldId id="275" r:id="rId10"/>
    <p:sldId id="272" r:id="rId11"/>
    <p:sldId id="277" r:id="rId12"/>
    <p:sldId id="259" r:id="rId13"/>
    <p:sldId id="270" r:id="rId14"/>
    <p:sldId id="264" r:id="rId15"/>
    <p:sldId id="280" r:id="rId16"/>
    <p:sldId id="28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M Sans" pitchFamily="2" charset="77"/>
      <p:regular r:id="rId23"/>
    </p:embeddedFont>
    <p:embeddedFont>
      <p:font typeface="DM Sans Bold" pitchFamily="2" charset="77"/>
      <p:regular r:id="rId24"/>
      <p:bold r:id="rId25"/>
    </p:embeddedFont>
    <p:embeddedFont>
      <p:font typeface="DM Sans Italics" pitchFamily="2" charset="77"/>
      <p:regular r:id="rId26"/>
      <p:italic r:id="rId27"/>
    </p:embeddedFont>
    <p:embeddedFont>
      <p:font typeface="Now Bold" pitchFamily="2" charset="7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 autoAdjust="0"/>
    <p:restoredTop sz="88291" autoAdjust="0"/>
  </p:normalViewPr>
  <p:slideViewPr>
    <p:cSldViewPr>
      <p:cViewPr varScale="1">
        <p:scale>
          <a:sx n="63" d="100"/>
          <a:sy n="63" d="100"/>
        </p:scale>
        <p:origin x="163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71993-C3B1-9A40-AF34-036D864070C8}" type="datetimeFigureOut">
              <a:rPr lang="en-US" smtClean="0"/>
              <a:t>10/6/23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143F-DB9E-F445-A36F-270F425A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5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8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8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9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1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1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143F-DB9E-F445-A36F-270F425ACD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44.sv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linicaltrials.gov/ct2/show/NCT02477644" TargetMode="External"/><Relationship Id="rId3" Type="http://schemas.openxmlformats.org/officeDocument/2006/relationships/image" Target="../media/image11.svg"/><Relationship Id="rId7" Type="http://schemas.openxmlformats.org/officeDocument/2006/relationships/hyperlink" Target="https://clinicaltrials.gov/ct2/show/NCT0184498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linicaltrials.gov/ct2/show/NCT01945775" TargetMode="External"/><Relationship Id="rId5" Type="http://schemas.openxmlformats.org/officeDocument/2006/relationships/hyperlink" Target="https://clinicaltrials.gov/ct2/show/NCT02000622" TargetMode="External"/><Relationship Id="rId10" Type="http://schemas.openxmlformats.org/officeDocument/2006/relationships/hyperlink" Target="https://clinicaltrials.gov/ct2/show/NCT01968213" TargetMode="External"/><Relationship Id="rId4" Type="http://schemas.openxmlformats.org/officeDocument/2006/relationships/hyperlink" Target="https://clinicaltrials.gov/ct2/show/NCT02952534" TargetMode="External"/><Relationship Id="rId9" Type="http://schemas.openxmlformats.org/officeDocument/2006/relationships/hyperlink" Target="https://clinicaltrials.gov/ct2/show/NCT0184727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06001" y="649592"/>
            <a:ext cx="7991935" cy="8987817"/>
            <a:chOff x="0" y="0"/>
            <a:chExt cx="8603361" cy="10286746"/>
          </a:xfrm>
        </p:grpSpPr>
        <p:sp>
          <p:nvSpPr>
            <p:cNvPr id="7" name="Freeform 7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18147" y="5478558"/>
            <a:ext cx="6811840" cy="1890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27"/>
              </a:lnSpc>
              <a:spcBef>
                <a:spcPct val="0"/>
              </a:spcBef>
            </a:pPr>
            <a:r>
              <a:rPr lang="en-US" sz="3030" dirty="0">
                <a:solidFill>
                  <a:srgbClr val="56AEFF"/>
                </a:solidFill>
                <a:latin typeface="DM Sans Italics"/>
              </a:rPr>
              <a:t>By: David </a:t>
            </a:r>
            <a:r>
              <a:rPr lang="en-US" sz="3030" dirty="0" err="1">
                <a:solidFill>
                  <a:srgbClr val="56AEFF"/>
                </a:solidFill>
                <a:latin typeface="DM Sans Italics"/>
              </a:rPr>
              <a:t>Woode</a:t>
            </a:r>
            <a:r>
              <a:rPr lang="en-US" sz="3030" dirty="0">
                <a:solidFill>
                  <a:srgbClr val="56AEFF"/>
                </a:solidFill>
                <a:latin typeface="DM Sans Italics"/>
              </a:rPr>
              <a:t> BSc, MSc, MD Candidate</a:t>
            </a:r>
          </a:p>
          <a:p>
            <a:pPr marL="0" lvl="0" indent="0" algn="ctr">
              <a:lnSpc>
                <a:spcPts val="3727"/>
              </a:lnSpc>
              <a:spcBef>
                <a:spcPct val="0"/>
              </a:spcBef>
            </a:pPr>
            <a:endParaRPr lang="en-US" sz="3030" dirty="0">
              <a:solidFill>
                <a:srgbClr val="56AEFF"/>
              </a:solidFill>
              <a:latin typeface="DM Sans Italics"/>
            </a:endParaRPr>
          </a:p>
          <a:p>
            <a:pPr marL="0" lvl="0" indent="0" algn="ctr">
              <a:lnSpc>
                <a:spcPts val="3727"/>
              </a:lnSpc>
              <a:spcBef>
                <a:spcPct val="0"/>
              </a:spcBef>
            </a:pPr>
            <a:r>
              <a:rPr lang="en-US" sz="3030" dirty="0">
                <a:solidFill>
                  <a:srgbClr val="56AEFF"/>
                </a:solidFill>
                <a:latin typeface="DM Sans Italics"/>
              </a:rPr>
              <a:t>Founder of </a:t>
            </a:r>
            <a:r>
              <a:rPr lang="en-US" sz="3030" dirty="0" err="1">
                <a:solidFill>
                  <a:srgbClr val="56AEFF"/>
                </a:solidFill>
                <a:latin typeface="DM Sans Italics"/>
              </a:rPr>
              <a:t>Meditor</a:t>
            </a:r>
            <a:r>
              <a:rPr lang="en-US" sz="3030" dirty="0">
                <a:solidFill>
                  <a:srgbClr val="56AEFF"/>
                </a:solidFill>
                <a:latin typeface="DM Sans Italics"/>
              </a:rPr>
              <a:t> Solutions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0223" y="1267255"/>
            <a:ext cx="10979777" cy="332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68"/>
              </a:lnSpc>
            </a:pPr>
            <a:r>
              <a:rPr lang="en-US" sz="7200" dirty="0">
                <a:solidFill>
                  <a:srgbClr val="FFFBFB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PARP Inhibitors &amp; Clinical Medicine  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40F89A-8804-4E42-BC4C-9F1F46056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58" y="4991100"/>
            <a:ext cx="1562893" cy="2865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E13771-3AA5-2342-B1EC-7F740614E0FC}"/>
              </a:ext>
            </a:extLst>
          </p:cNvPr>
          <p:cNvSpPr txBox="1"/>
          <p:nvPr/>
        </p:nvSpPr>
        <p:spPr>
          <a:xfrm>
            <a:off x="12725400" y="9807091"/>
            <a:ext cx="42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Copyright © 2023 </a:t>
            </a:r>
            <a:r>
              <a:rPr lang="en-US" dirty="0" err="1">
                <a:solidFill>
                  <a:srgbClr val="FFFFFF"/>
                </a:solidFill>
              </a:rPr>
              <a:t>Meditor</a:t>
            </a:r>
            <a:r>
              <a:rPr lang="en-US" dirty="0">
                <a:solidFill>
                  <a:srgbClr val="FFFFFF"/>
                </a:solidFill>
              </a:rPr>
              <a:t> Solutions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9382" y="1714500"/>
            <a:ext cx="8958965" cy="7543800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03337" y="753693"/>
            <a:ext cx="8061510" cy="202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570" dirty="0">
                <a:solidFill>
                  <a:srgbClr val="FFFFFF"/>
                </a:solidFill>
                <a:latin typeface="Now Bold"/>
              </a:rPr>
              <a:t> Trial: </a:t>
            </a:r>
          </a:p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dirty="0">
                <a:solidFill>
                  <a:srgbClr val="FFFFFF"/>
                </a:solidFill>
                <a:latin typeface="Now Bold"/>
              </a:rPr>
              <a:t>Key Points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3050" y="3074488"/>
            <a:ext cx="9356332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Olaparib</a:t>
            </a:r>
            <a:r>
              <a:rPr lang="en-US" sz="2800" dirty="0">
                <a:solidFill>
                  <a:schemeClr val="bg1"/>
                </a:solidFill>
              </a:rPr>
              <a:t> provided statistically significant and clinically meaningful improvement in </a:t>
            </a:r>
            <a:r>
              <a:rPr lang="en-US" sz="2800" dirty="0" err="1">
                <a:solidFill>
                  <a:schemeClr val="bg1"/>
                </a:solidFill>
              </a:rPr>
              <a:t>rPFS</a:t>
            </a:r>
            <a:r>
              <a:rPr lang="en-US" sz="2800" dirty="0">
                <a:solidFill>
                  <a:schemeClr val="bg1"/>
                </a:solidFill>
              </a:rPr>
              <a:t> compared with physician’s choice of abiraterone or enzalutamide.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solidFill>
                <a:schemeClr val="bg1"/>
              </a:solidFill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Patients with alterations in BRCA1, BRCA2 and/or ATM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In the overall population with alterations in any qualifying gene with direct or indirect role in recombination repair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Olaparib</a:t>
            </a:r>
            <a:r>
              <a:rPr lang="en-US" sz="2800" dirty="0">
                <a:solidFill>
                  <a:schemeClr val="bg1"/>
                </a:solidFill>
              </a:rPr>
              <a:t> improved multiple clinical and patient- reported endpoints (</a:t>
            </a:r>
            <a:r>
              <a:rPr lang="en-US" sz="2800" dirty="0" err="1">
                <a:solidFill>
                  <a:schemeClr val="bg1"/>
                </a:solidFill>
              </a:rPr>
              <a:t>rPFS</a:t>
            </a:r>
            <a:r>
              <a:rPr lang="en-US" sz="2800" dirty="0">
                <a:solidFill>
                  <a:schemeClr val="bg1"/>
                </a:solidFill>
              </a:rPr>
              <a:t>, ORR, time to pain progression)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Olaparib</a:t>
            </a:r>
            <a:r>
              <a:rPr lang="en-US" sz="2800" dirty="0">
                <a:solidFill>
                  <a:schemeClr val="bg1"/>
                </a:solidFill>
              </a:rPr>
              <a:t> was generally well tolerated with a safety profile generally consistent with that seen in other cancers </a:t>
            </a:r>
          </a:p>
          <a:p>
            <a:endParaRPr lang="en-US" sz="2300" dirty="0"/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0E18E-9B3F-274A-A5C8-C6A22FDA9579}"/>
              </a:ext>
            </a:extLst>
          </p:cNvPr>
          <p:cNvSpPr/>
          <p:nvPr/>
        </p:nvSpPr>
        <p:spPr>
          <a:xfrm>
            <a:off x="1560979" y="9826990"/>
            <a:ext cx="15975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2. de Bono J, Mateo J, </a:t>
            </a:r>
            <a:r>
              <a:rPr lang="en-CA" sz="1400" dirty="0" err="1">
                <a:solidFill>
                  <a:schemeClr val="bg1"/>
                </a:solidFill>
              </a:rPr>
              <a:t>Fizazi</a:t>
            </a:r>
            <a:r>
              <a:rPr lang="en-CA" sz="1400" dirty="0">
                <a:solidFill>
                  <a:schemeClr val="bg1"/>
                </a:solidFill>
              </a:rPr>
              <a:t> K,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for Metastatic Castration-Resistant Prostate Cancer. </a:t>
            </a:r>
            <a:r>
              <a:rPr lang="en-CA" sz="1400" i="1" dirty="0">
                <a:solidFill>
                  <a:schemeClr val="bg1"/>
                </a:solidFill>
              </a:rPr>
              <a:t>N </a:t>
            </a:r>
            <a:r>
              <a:rPr lang="en-CA" sz="1400" i="1" dirty="0" err="1">
                <a:solidFill>
                  <a:schemeClr val="bg1"/>
                </a:solidFill>
              </a:rPr>
              <a:t>Engl</a:t>
            </a:r>
            <a:r>
              <a:rPr lang="en-CA" sz="1400" i="1" dirty="0">
                <a:solidFill>
                  <a:schemeClr val="bg1"/>
                </a:solidFill>
              </a:rPr>
              <a:t> J Med</a:t>
            </a:r>
            <a:r>
              <a:rPr lang="en-CA" sz="1400" dirty="0">
                <a:solidFill>
                  <a:schemeClr val="bg1"/>
                </a:solidFill>
              </a:rPr>
              <a:t>. 2020;382(22):2091-2102. doi:10.1056/NEJMoa1911440</a:t>
            </a:r>
          </a:p>
        </p:txBody>
      </p:sp>
    </p:spTree>
    <p:extLst>
      <p:ext uri="{BB962C8B-B14F-4D97-AF65-F5344CB8AC3E}">
        <p14:creationId xmlns:p14="http://schemas.microsoft.com/office/powerpoint/2010/main" val="214973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9382" y="2095501"/>
            <a:ext cx="9522218" cy="7162799"/>
            <a:chOff x="0" y="1466123"/>
            <a:chExt cx="6492621" cy="4883877"/>
          </a:xfrm>
        </p:grpSpPr>
        <p:sp>
          <p:nvSpPr>
            <p:cNvPr id="3" name="Freeform 3"/>
            <p:cNvSpPr/>
            <p:nvPr/>
          </p:nvSpPr>
          <p:spPr>
            <a:xfrm>
              <a:off x="0" y="1466123"/>
              <a:ext cx="6492621" cy="4883877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1543050" y="-199408"/>
            <a:ext cx="2914651" cy="10486408"/>
            <a:chOff x="0" y="-38100"/>
            <a:chExt cx="1009481" cy="27618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9481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168451" y="616708"/>
            <a:ext cx="7637721" cy="202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570" dirty="0">
                <a:solidFill>
                  <a:srgbClr val="FFFFFF"/>
                </a:solidFill>
                <a:latin typeface="Now Bold"/>
              </a:rPr>
              <a:t> Trial: Limitations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76400" y="3031353"/>
            <a:ext cx="9159082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CA" sz="2800" dirty="0" err="1">
                <a:solidFill>
                  <a:schemeClr val="bg1"/>
                </a:solidFill>
              </a:rPr>
              <a:t>Olaparib</a:t>
            </a:r>
            <a:r>
              <a:rPr lang="en-CA" sz="2800" dirty="0">
                <a:solidFill>
                  <a:schemeClr val="bg1"/>
                </a:solidFill>
              </a:rPr>
              <a:t> was effective in treating advanced prostate cancer but only in patients who have specific genetic mutations. </a:t>
            </a:r>
          </a:p>
          <a:p>
            <a:pPr marL="457200" indent="-457200">
              <a:buFont typeface="Wingdings" pitchFamily="2" charset="2"/>
              <a:buChar char="v"/>
            </a:pPr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CA" sz="2800" dirty="0">
                <a:solidFill>
                  <a:schemeClr val="bg1"/>
                </a:solidFill>
              </a:rPr>
              <a:t>Trial did not focus on whether the patients lived longer overall.</a:t>
            </a:r>
          </a:p>
          <a:p>
            <a:pPr marL="457200" indent="-457200">
              <a:buFont typeface="Wingdings" pitchFamily="2" charset="2"/>
              <a:buChar char="v"/>
            </a:pPr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CA" sz="2800" dirty="0">
                <a:solidFill>
                  <a:schemeClr val="bg1"/>
                </a:solidFill>
              </a:rPr>
              <a:t>Concerns about side effects: 46% of patients who took </a:t>
            </a:r>
            <a:r>
              <a:rPr lang="en-CA" sz="2800" dirty="0" err="1">
                <a:solidFill>
                  <a:schemeClr val="bg1"/>
                </a:solidFill>
              </a:rPr>
              <a:t>Olaparib</a:t>
            </a:r>
            <a:r>
              <a:rPr lang="en-CA" sz="2800" dirty="0">
                <a:solidFill>
                  <a:schemeClr val="bg1"/>
                </a:solidFill>
              </a:rPr>
              <a:t> had anemia (21% high grade), and a small percentage developed blood clots in their lungs. </a:t>
            </a:r>
          </a:p>
          <a:p>
            <a:pPr marL="457200" indent="-457200">
              <a:buFont typeface="Wingdings" pitchFamily="2" charset="2"/>
              <a:buChar char="v"/>
            </a:pPr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CA" sz="2800" dirty="0">
                <a:solidFill>
                  <a:schemeClr val="bg1"/>
                </a:solidFill>
              </a:rPr>
              <a:t>Issues with control group: Using abiraterone and enzalutamide in the control group might not have been the best choice because these drugs often don't work well when used one after the other. </a:t>
            </a:r>
          </a:p>
          <a:p>
            <a:pPr marL="457200" indent="-457200">
              <a:buFont typeface="Wingdings" pitchFamily="2" charset="2"/>
              <a:buChar char="v"/>
            </a:pP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684C-EBB1-7049-860F-6C5D44C36ABA}"/>
              </a:ext>
            </a:extLst>
          </p:cNvPr>
          <p:cNvSpPr/>
          <p:nvPr/>
        </p:nvSpPr>
        <p:spPr>
          <a:xfrm>
            <a:off x="1818305" y="9786038"/>
            <a:ext cx="15975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2. de Bono J, Mateo J, </a:t>
            </a:r>
            <a:r>
              <a:rPr lang="en-CA" sz="1400" dirty="0" err="1">
                <a:solidFill>
                  <a:schemeClr val="bg1"/>
                </a:solidFill>
              </a:rPr>
              <a:t>Fizazi</a:t>
            </a:r>
            <a:r>
              <a:rPr lang="en-CA" sz="1400" dirty="0">
                <a:solidFill>
                  <a:schemeClr val="bg1"/>
                </a:solidFill>
              </a:rPr>
              <a:t> K,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for Metastatic Castration-Resistant Prostate Cancer. </a:t>
            </a:r>
            <a:r>
              <a:rPr lang="en-CA" sz="1400" i="1" dirty="0">
                <a:solidFill>
                  <a:schemeClr val="bg1"/>
                </a:solidFill>
              </a:rPr>
              <a:t>N </a:t>
            </a:r>
            <a:r>
              <a:rPr lang="en-CA" sz="1400" i="1" dirty="0" err="1">
                <a:solidFill>
                  <a:schemeClr val="bg1"/>
                </a:solidFill>
              </a:rPr>
              <a:t>Engl</a:t>
            </a:r>
            <a:r>
              <a:rPr lang="en-CA" sz="1400" i="1" dirty="0">
                <a:solidFill>
                  <a:schemeClr val="bg1"/>
                </a:solidFill>
              </a:rPr>
              <a:t> J Med</a:t>
            </a:r>
            <a:r>
              <a:rPr lang="en-CA" sz="1400" dirty="0">
                <a:solidFill>
                  <a:schemeClr val="bg1"/>
                </a:solidFill>
              </a:rPr>
              <a:t>. 2020;382(22):2091-2102. doi:10.1056/NEJMoa1911440</a:t>
            </a:r>
          </a:p>
        </p:txBody>
      </p:sp>
    </p:spTree>
    <p:extLst>
      <p:ext uri="{BB962C8B-B14F-4D97-AF65-F5344CB8AC3E}">
        <p14:creationId xmlns:p14="http://schemas.microsoft.com/office/powerpoint/2010/main" val="331289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2623" y="4586506"/>
            <a:ext cx="4432959" cy="1427059"/>
            <a:chOff x="0" y="0"/>
            <a:chExt cx="4289760" cy="1380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806" cy="1380998"/>
            </a:xfrm>
            <a:custGeom>
              <a:avLst/>
              <a:gdLst/>
              <a:ahLst/>
              <a:cxnLst/>
              <a:rect l="l" t="t" r="r" b="b"/>
              <a:pathLst>
                <a:path w="4289806" h="1380998">
                  <a:moveTo>
                    <a:pt x="4013454" y="876173"/>
                  </a:moveTo>
                  <a:lnTo>
                    <a:pt x="3530854" y="0"/>
                  </a:lnTo>
                  <a:lnTo>
                    <a:pt x="758825" y="0"/>
                  </a:lnTo>
                  <a:lnTo>
                    <a:pt x="279400" y="876173"/>
                  </a:lnTo>
                  <a:lnTo>
                    <a:pt x="0" y="1380998"/>
                  </a:lnTo>
                  <a:lnTo>
                    <a:pt x="4289806" y="1380998"/>
                  </a:lnTo>
                  <a:lnTo>
                    <a:pt x="4013454" y="876173"/>
                  </a:lnTo>
                  <a:close/>
                </a:path>
              </a:pathLst>
            </a:custGeom>
            <a:solidFill>
              <a:srgbClr val="4BD1F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815942" y="1873011"/>
            <a:ext cx="2769297" cy="2611562"/>
            <a:chOff x="0" y="0"/>
            <a:chExt cx="2679840" cy="2527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9827" cy="2527173"/>
            </a:xfrm>
            <a:custGeom>
              <a:avLst/>
              <a:gdLst/>
              <a:ahLst/>
              <a:cxnLst/>
              <a:rect l="l" t="t" r="r" b="b"/>
              <a:pathLst>
                <a:path w="2679827" h="2527173">
                  <a:moveTo>
                    <a:pt x="1343152" y="0"/>
                  </a:moveTo>
                  <a:lnTo>
                    <a:pt x="0" y="2527173"/>
                  </a:lnTo>
                  <a:lnTo>
                    <a:pt x="2679827" y="2527173"/>
                  </a:lnTo>
                  <a:lnTo>
                    <a:pt x="1343152" y="0"/>
                  </a:lnTo>
                  <a:close/>
                </a:path>
              </a:pathLst>
            </a:custGeom>
            <a:solidFill>
              <a:srgbClr val="CFF4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35929" y="7686899"/>
            <a:ext cx="8123371" cy="1571401"/>
            <a:chOff x="0" y="0"/>
            <a:chExt cx="7860960" cy="1520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60919" cy="1520698"/>
            </a:xfrm>
            <a:custGeom>
              <a:avLst/>
              <a:gdLst/>
              <a:ahLst/>
              <a:cxnLst/>
              <a:rect l="l" t="t" r="r" b="b"/>
              <a:pathLst>
                <a:path w="7860919" h="1520698">
                  <a:moveTo>
                    <a:pt x="879475" y="0"/>
                  </a:moveTo>
                  <a:lnTo>
                    <a:pt x="0" y="1520698"/>
                  </a:lnTo>
                  <a:lnTo>
                    <a:pt x="3933698" y="1520698"/>
                  </a:lnTo>
                  <a:lnTo>
                    <a:pt x="7860919" y="1520698"/>
                  </a:lnTo>
                  <a:lnTo>
                    <a:pt x="6981571" y="0"/>
                  </a:lnTo>
                  <a:lnTo>
                    <a:pt x="879475" y="0"/>
                  </a:lnTo>
                  <a:close/>
                </a:path>
              </a:pathLst>
            </a:custGeom>
            <a:solidFill>
              <a:srgbClr val="0071C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116567" y="6131866"/>
            <a:ext cx="6168048" cy="1424082"/>
            <a:chOff x="0" y="0"/>
            <a:chExt cx="5968800" cy="1378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68746" cy="1378077"/>
            </a:xfrm>
            <a:custGeom>
              <a:avLst/>
              <a:gdLst/>
              <a:ahLst/>
              <a:cxnLst/>
              <a:rect l="l" t="t" r="r" b="b"/>
              <a:pathLst>
                <a:path w="5968746" h="1378077">
                  <a:moveTo>
                    <a:pt x="5194173" y="0"/>
                  </a:moveTo>
                  <a:lnTo>
                    <a:pt x="774700" y="0"/>
                  </a:lnTo>
                  <a:lnTo>
                    <a:pt x="0" y="1378077"/>
                  </a:lnTo>
                  <a:lnTo>
                    <a:pt x="5968746" y="1378077"/>
                  </a:lnTo>
                  <a:lnTo>
                    <a:pt x="5194173" y="0"/>
                  </a:lnTo>
                  <a:close/>
                </a:path>
              </a:pathLst>
            </a:custGeom>
            <a:solidFill>
              <a:srgbClr val="56AE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557312" y="6363602"/>
            <a:ext cx="1280605" cy="973260"/>
          </a:xfrm>
          <a:custGeom>
            <a:avLst/>
            <a:gdLst/>
            <a:ahLst/>
            <a:cxnLst/>
            <a:rect l="l" t="t" r="r" b="b"/>
            <a:pathLst>
              <a:path w="1280605" h="973260">
                <a:moveTo>
                  <a:pt x="0" y="0"/>
                </a:moveTo>
                <a:lnTo>
                  <a:pt x="1280605" y="0"/>
                </a:lnTo>
                <a:lnTo>
                  <a:pt x="1280605" y="973260"/>
                </a:lnTo>
                <a:lnTo>
                  <a:pt x="0" y="973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50582" y="2884820"/>
            <a:ext cx="1187335" cy="1187335"/>
          </a:xfrm>
          <a:custGeom>
            <a:avLst/>
            <a:gdLst/>
            <a:ahLst/>
            <a:cxnLst/>
            <a:rect l="l" t="t" r="r" b="b"/>
            <a:pathLst>
              <a:path w="1187335" h="1187335">
                <a:moveTo>
                  <a:pt x="0" y="0"/>
                </a:moveTo>
                <a:lnTo>
                  <a:pt x="1187335" y="0"/>
                </a:lnTo>
                <a:lnTo>
                  <a:pt x="1187335" y="1187336"/>
                </a:lnTo>
                <a:lnTo>
                  <a:pt x="0" y="1187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842225" y="1562100"/>
            <a:ext cx="5801499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 dirty="0">
                <a:solidFill>
                  <a:srgbClr val="FFFFFF"/>
                </a:solidFill>
                <a:latin typeface="Now Bold"/>
              </a:rPr>
              <a:t>END RESULT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37199" y="2836598"/>
            <a:ext cx="786204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Approval of </a:t>
            </a:r>
            <a:r>
              <a:rPr lang="en-CA" sz="3600" dirty="0" err="1">
                <a:solidFill>
                  <a:schemeClr val="bg1"/>
                </a:solidFill>
              </a:rPr>
              <a:t>Olaparib</a:t>
            </a:r>
            <a:r>
              <a:rPr lang="en-CA" sz="3600" dirty="0">
                <a:solidFill>
                  <a:schemeClr val="bg1"/>
                </a:solidFill>
              </a:rPr>
              <a:t> for the treatment of metastatic castration-resistant prostate cancer in patients with deleterious alterations in homologous recombination repair genes in the USA and in patients with alterations in </a:t>
            </a:r>
            <a:r>
              <a:rPr lang="en-CA" sz="3600" i="1" dirty="0">
                <a:solidFill>
                  <a:schemeClr val="bg1"/>
                </a:solidFill>
              </a:rPr>
              <a:t>BRCA1</a:t>
            </a:r>
            <a:r>
              <a:rPr lang="en-CA" sz="3600" dirty="0">
                <a:solidFill>
                  <a:schemeClr val="bg1"/>
                </a:solidFill>
              </a:rPr>
              <a:t> or </a:t>
            </a:r>
            <a:r>
              <a:rPr lang="en-CA" sz="3600" i="1" dirty="0">
                <a:solidFill>
                  <a:schemeClr val="bg1"/>
                </a:solidFill>
              </a:rPr>
              <a:t>BRCA2</a:t>
            </a:r>
            <a:r>
              <a:rPr lang="en-CA" sz="3600" dirty="0">
                <a:solidFill>
                  <a:schemeClr val="bg1"/>
                </a:solidFill>
              </a:rPr>
              <a:t> in Europe.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5">
            <a:extLst>
              <a:ext uri="{FF2B5EF4-FFF2-40B4-BE49-F238E27FC236}">
                <a16:creationId xmlns:a16="http://schemas.microsoft.com/office/drawing/2014/main" id="{BCA8207B-08E1-7E43-84C9-827E3EFFEE81}"/>
              </a:ext>
            </a:extLst>
          </p:cNvPr>
          <p:cNvSpPr/>
          <p:nvPr/>
        </p:nvSpPr>
        <p:spPr>
          <a:xfrm>
            <a:off x="12371836" y="7760589"/>
            <a:ext cx="1508068" cy="1424079"/>
          </a:xfrm>
          <a:custGeom>
            <a:avLst/>
            <a:gdLst/>
            <a:ahLst/>
            <a:cxnLst/>
            <a:rect l="l" t="t" r="r" b="b"/>
            <a:pathLst>
              <a:path w="835494" h="835494">
                <a:moveTo>
                  <a:pt x="0" y="0"/>
                </a:moveTo>
                <a:lnTo>
                  <a:pt x="835495" y="0"/>
                </a:lnTo>
                <a:lnTo>
                  <a:pt x="835495" y="835495"/>
                </a:lnTo>
                <a:lnTo>
                  <a:pt x="0" y="83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51">
            <a:extLst>
              <a:ext uri="{FF2B5EF4-FFF2-40B4-BE49-F238E27FC236}">
                <a16:creationId xmlns:a16="http://schemas.microsoft.com/office/drawing/2014/main" id="{30438DEF-C478-434C-A8CF-5A997A57879A}"/>
              </a:ext>
            </a:extLst>
          </p:cNvPr>
          <p:cNvSpPr/>
          <p:nvPr/>
        </p:nvSpPr>
        <p:spPr>
          <a:xfrm>
            <a:off x="12673619" y="4775591"/>
            <a:ext cx="1164298" cy="1137192"/>
          </a:xfrm>
          <a:custGeom>
            <a:avLst/>
            <a:gdLst/>
            <a:ahLst/>
            <a:cxnLst/>
            <a:rect l="l" t="t" r="r" b="b"/>
            <a:pathLst>
              <a:path w="893991" h="981428">
                <a:moveTo>
                  <a:pt x="0" y="0"/>
                </a:moveTo>
                <a:lnTo>
                  <a:pt x="893991" y="0"/>
                </a:lnTo>
                <a:lnTo>
                  <a:pt x="893991" y="981428"/>
                </a:lnTo>
                <a:lnTo>
                  <a:pt x="0" y="981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0209" y="2183769"/>
            <a:ext cx="4161751" cy="1184729"/>
            <a:chOff x="0" y="0"/>
            <a:chExt cx="2565722" cy="730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6093797" y="3368497"/>
            <a:ext cx="4161751" cy="1184729"/>
            <a:chOff x="0" y="0"/>
            <a:chExt cx="2565722" cy="730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C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24615" y="4553226"/>
            <a:ext cx="4161751" cy="1184729"/>
            <a:chOff x="0" y="0"/>
            <a:chExt cx="2565722" cy="7303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AE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6758203" y="5737955"/>
            <a:ext cx="4161751" cy="1184729"/>
            <a:chOff x="0" y="0"/>
            <a:chExt cx="2565722" cy="7303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D1F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724615" y="6918503"/>
            <a:ext cx="4161751" cy="1184729"/>
            <a:chOff x="0" y="0"/>
            <a:chExt cx="2565722" cy="7303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F4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02031" y="3618050"/>
            <a:ext cx="2745282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 dirty="0">
                <a:solidFill>
                  <a:srgbClr val="051D40"/>
                </a:solidFill>
                <a:latin typeface="DM Sans Bold"/>
              </a:rPr>
              <a:t>GALAHAD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68443" y="2433321"/>
            <a:ext cx="2745282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 dirty="0">
                <a:solidFill>
                  <a:srgbClr val="051D40"/>
                </a:solidFill>
                <a:latin typeface="DM Sans Bold"/>
              </a:rPr>
              <a:t>PROPEL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88338" y="2256515"/>
            <a:ext cx="519919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n-CA" sz="2200" dirty="0">
                <a:solidFill>
                  <a:schemeClr val="bg1"/>
                </a:solidFill>
              </a:rPr>
              <a:t>Abiraterone combined with </a:t>
            </a:r>
            <a:r>
              <a:rPr lang="en-CA" sz="2200" dirty="0" err="1">
                <a:solidFill>
                  <a:schemeClr val="bg1"/>
                </a:solidFill>
              </a:rPr>
              <a:t>Olaparib</a:t>
            </a:r>
            <a:r>
              <a:rPr lang="en-CA" sz="2200" dirty="0">
                <a:solidFill>
                  <a:schemeClr val="bg1"/>
                </a:solidFill>
              </a:rPr>
              <a:t> significantly prolonged </a:t>
            </a:r>
            <a:r>
              <a:rPr lang="en-CA" sz="2200" dirty="0" err="1">
                <a:solidFill>
                  <a:schemeClr val="bg1"/>
                </a:solidFill>
              </a:rPr>
              <a:t>ibPFS</a:t>
            </a:r>
            <a:r>
              <a:rPr lang="en-CA" sz="2200" dirty="0">
                <a:solidFill>
                  <a:schemeClr val="bg1"/>
                </a:solidFill>
              </a:rPr>
              <a:t> compared with abiraterone and placebo as first-line treatment for patients with </a:t>
            </a:r>
            <a:r>
              <a:rPr lang="en-CA" sz="2200" dirty="0" err="1">
                <a:solidFill>
                  <a:schemeClr val="bg1"/>
                </a:solidFill>
              </a:rPr>
              <a:t>mCRPC</a:t>
            </a:r>
            <a:r>
              <a:rPr lang="en-CA" sz="2200" dirty="0">
                <a:solidFill>
                  <a:schemeClr val="bg1"/>
                </a:solidFill>
              </a:rPr>
              <a:t> enrolled irrespective of </a:t>
            </a:r>
            <a:r>
              <a:rPr lang="en-CA" sz="2200" dirty="0" err="1">
                <a:solidFill>
                  <a:schemeClr val="bg1"/>
                </a:solidFill>
              </a:rPr>
              <a:t>HRRm</a:t>
            </a:r>
            <a:r>
              <a:rPr lang="en-CA" sz="2200" dirty="0">
                <a:solidFill>
                  <a:schemeClr val="bg1"/>
                </a:solidFill>
              </a:rPr>
              <a:t> status.</a:t>
            </a:r>
            <a:r>
              <a:rPr lang="en-CA" sz="2200" baseline="30000" dirty="0">
                <a:solidFill>
                  <a:schemeClr val="bg1"/>
                </a:solidFill>
              </a:rPr>
              <a:t>3</a:t>
            </a:r>
            <a:endParaRPr lang="en-US" sz="2200" baseline="30000" dirty="0">
              <a:solidFill>
                <a:schemeClr val="bg1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47593" y="4802779"/>
            <a:ext cx="2745282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 dirty="0">
                <a:solidFill>
                  <a:srgbClr val="051D40"/>
                </a:solidFill>
                <a:latin typeface="DM Sans Bold"/>
              </a:rPr>
              <a:t>TRITON2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81181" y="5987507"/>
            <a:ext cx="2745282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 dirty="0">
                <a:solidFill>
                  <a:srgbClr val="051D40"/>
                </a:solidFill>
                <a:latin typeface="DM Sans Bold"/>
              </a:rPr>
              <a:t>TALAPRO-1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5636" y="3373621"/>
            <a:ext cx="449088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55"/>
              </a:lnSpc>
            </a:pPr>
            <a:r>
              <a:rPr lang="en-CA" sz="2200" dirty="0">
                <a:solidFill>
                  <a:schemeClr val="bg1"/>
                </a:solidFill>
              </a:rPr>
              <a:t>Niraparib is tolerable and has anti-tumour activity in heavily pre-treated patients with </a:t>
            </a:r>
            <a:r>
              <a:rPr lang="en-CA" sz="2200" dirty="0" err="1">
                <a:solidFill>
                  <a:schemeClr val="bg1"/>
                </a:solidFill>
              </a:rPr>
              <a:t>mCRPC</a:t>
            </a:r>
            <a:r>
              <a:rPr lang="en-CA" sz="2200" dirty="0">
                <a:solidFill>
                  <a:schemeClr val="bg1"/>
                </a:solidFill>
              </a:rPr>
              <a:t> and DRD, particularly in those with </a:t>
            </a:r>
            <a:r>
              <a:rPr lang="en-CA" sz="2200" i="1" dirty="0">
                <a:solidFill>
                  <a:schemeClr val="bg1"/>
                </a:solidFill>
              </a:rPr>
              <a:t>BRCA</a:t>
            </a:r>
            <a:r>
              <a:rPr lang="en-CA" sz="2200" dirty="0">
                <a:solidFill>
                  <a:schemeClr val="bg1"/>
                </a:solidFill>
              </a:rPr>
              <a:t> alterations.</a:t>
            </a:r>
            <a:r>
              <a:rPr lang="en-CA" sz="2200" baseline="30000" dirty="0">
                <a:solidFill>
                  <a:schemeClr val="bg1"/>
                </a:solidFill>
              </a:rPr>
              <a:t>4</a:t>
            </a:r>
            <a:endParaRPr lang="en-US" sz="2200" baseline="30000" dirty="0">
              <a:solidFill>
                <a:schemeClr val="bg1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702616" y="4589502"/>
            <a:ext cx="4884918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/>
            <a:r>
              <a:rPr lang="en-CA" sz="2200" dirty="0">
                <a:solidFill>
                  <a:schemeClr val="bg1"/>
                </a:solidFill>
              </a:rPr>
              <a:t>Rucaparib has antitumor activity in patients with </a:t>
            </a:r>
            <a:r>
              <a:rPr lang="en-CA" sz="2200" dirty="0" err="1">
                <a:solidFill>
                  <a:schemeClr val="bg1"/>
                </a:solidFill>
              </a:rPr>
              <a:t>mCRPC</a:t>
            </a:r>
            <a:r>
              <a:rPr lang="en-CA" sz="2200" dirty="0">
                <a:solidFill>
                  <a:schemeClr val="bg1"/>
                </a:solidFill>
              </a:rPr>
              <a:t> and a deleterious </a:t>
            </a:r>
            <a:r>
              <a:rPr lang="en-CA" sz="2200" i="1" dirty="0">
                <a:solidFill>
                  <a:schemeClr val="bg1"/>
                </a:solidFill>
              </a:rPr>
              <a:t>BRCA</a:t>
            </a:r>
            <a:r>
              <a:rPr lang="en-CA" sz="2200" dirty="0">
                <a:solidFill>
                  <a:schemeClr val="bg1"/>
                </a:solidFill>
              </a:rPr>
              <a:t> alteration, but with a manageable safety profile consistent with that reported in other solid tumor types.</a:t>
            </a:r>
            <a:r>
              <a:rPr lang="en-CA" sz="2200" baseline="30000" dirty="0">
                <a:solidFill>
                  <a:schemeClr val="bg1"/>
                </a:solidFill>
              </a:rPr>
              <a:t>5</a:t>
            </a:r>
            <a:endParaRPr lang="en-CA" sz="2200" baseline="30000" dirty="0"/>
          </a:p>
        </p:txBody>
      </p:sp>
      <p:sp>
        <p:nvSpPr>
          <p:cNvPr id="25" name="TextBox 25"/>
          <p:cNvSpPr txBox="1"/>
          <p:nvPr/>
        </p:nvSpPr>
        <p:spPr>
          <a:xfrm>
            <a:off x="1949758" y="5741176"/>
            <a:ext cx="4656045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/>
            <a:r>
              <a:rPr lang="en-CA" sz="2200" dirty="0" err="1">
                <a:solidFill>
                  <a:schemeClr val="bg1"/>
                </a:solidFill>
              </a:rPr>
              <a:t>Talazoparib</a:t>
            </a:r>
            <a:r>
              <a:rPr lang="en-CA" sz="2200" dirty="0">
                <a:solidFill>
                  <a:schemeClr val="bg1"/>
                </a:solidFill>
              </a:rPr>
              <a:t> showed durable antitumor activity in men with advanced metastatic castration-resistant prostate cancers with DDR-HRR gene alterations who had been heavily pretreated.</a:t>
            </a:r>
            <a:r>
              <a:rPr lang="en-CA" sz="2200" baseline="30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Freeform 27"/>
          <p:cNvSpPr/>
          <p:nvPr/>
        </p:nvSpPr>
        <p:spPr>
          <a:xfrm>
            <a:off x="-2519628" y="7227483"/>
            <a:ext cx="7086596" cy="7086596"/>
          </a:xfrm>
          <a:custGeom>
            <a:avLst/>
            <a:gdLst/>
            <a:ahLst/>
            <a:cxnLst/>
            <a:rect l="l" t="t" r="r" b="b"/>
            <a:pathLst>
              <a:path w="7086596" h="7086596">
                <a:moveTo>
                  <a:pt x="0" y="0"/>
                </a:moveTo>
                <a:lnTo>
                  <a:pt x="7086596" y="0"/>
                </a:lnTo>
                <a:lnTo>
                  <a:pt x="7086596" y="7086596"/>
                </a:lnTo>
                <a:lnTo>
                  <a:pt x="0" y="7086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436461">
            <a:off x="14152110" y="-4118246"/>
            <a:ext cx="6566182" cy="6566182"/>
          </a:xfrm>
          <a:custGeom>
            <a:avLst/>
            <a:gdLst/>
            <a:ahLst/>
            <a:cxnLst/>
            <a:rect l="l" t="t" r="r" b="b"/>
            <a:pathLst>
              <a:path w="6566182" h="6566182">
                <a:moveTo>
                  <a:pt x="0" y="0"/>
                </a:moveTo>
                <a:lnTo>
                  <a:pt x="6566182" y="0"/>
                </a:lnTo>
                <a:lnTo>
                  <a:pt x="6566182" y="6566183"/>
                </a:lnTo>
                <a:lnTo>
                  <a:pt x="0" y="6566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29FDFB33-B4C4-824C-89AC-EAA03C5A005F}"/>
              </a:ext>
            </a:extLst>
          </p:cNvPr>
          <p:cNvSpPr txBox="1"/>
          <p:nvPr/>
        </p:nvSpPr>
        <p:spPr>
          <a:xfrm>
            <a:off x="3632183" y="609269"/>
            <a:ext cx="10499144" cy="96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 dirty="0">
                <a:solidFill>
                  <a:srgbClr val="FFFFFF"/>
                </a:solidFill>
                <a:latin typeface="Now Bold"/>
              </a:rPr>
              <a:t>Other PARP Clinical Trials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BA92BBA8-B6FB-534B-9EB0-D0587EC1DFB3}"/>
              </a:ext>
            </a:extLst>
          </p:cNvPr>
          <p:cNvSpPr txBox="1"/>
          <p:nvPr/>
        </p:nvSpPr>
        <p:spPr>
          <a:xfrm>
            <a:off x="8036008" y="7221646"/>
            <a:ext cx="3699653" cy="63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600" dirty="0">
                <a:solidFill>
                  <a:srgbClr val="051D40"/>
                </a:solidFill>
                <a:latin typeface="DM Sans Bold"/>
              </a:rPr>
              <a:t>And much more</a:t>
            </a:r>
          </a:p>
        </p:txBody>
      </p:sp>
      <p:grpSp>
        <p:nvGrpSpPr>
          <p:cNvPr id="32" name="Group 12">
            <a:extLst>
              <a:ext uri="{FF2B5EF4-FFF2-40B4-BE49-F238E27FC236}">
                <a16:creationId xmlns:a16="http://schemas.microsoft.com/office/drawing/2014/main" id="{091E9D54-A9C4-434A-998E-3EA9CCB59A33}"/>
              </a:ext>
            </a:extLst>
          </p:cNvPr>
          <p:cNvGrpSpPr/>
          <p:nvPr/>
        </p:nvGrpSpPr>
        <p:grpSpPr>
          <a:xfrm>
            <a:off x="12501416" y="7454908"/>
            <a:ext cx="2973040" cy="505780"/>
            <a:chOff x="0" y="0"/>
            <a:chExt cx="3964054" cy="674374"/>
          </a:xfrm>
        </p:grpSpPr>
        <p:grpSp>
          <p:nvGrpSpPr>
            <p:cNvPr id="33" name="Group 13">
              <a:extLst>
                <a:ext uri="{FF2B5EF4-FFF2-40B4-BE49-F238E27FC236}">
                  <a16:creationId xmlns:a16="http://schemas.microsoft.com/office/drawing/2014/main" id="{088A3444-C7E4-4946-B84B-D65F752713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3964054" cy="674374"/>
              <a:chOff x="0" y="0"/>
              <a:chExt cx="13271500" cy="2257778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2A147D6E-379C-244A-9AF3-D530A970B9F0}"/>
                  </a:ext>
                </a:extLst>
              </p:cNvPr>
              <p:cNvSpPr/>
              <p:nvPr/>
            </p:nvSpPr>
            <p:spPr>
              <a:xfrm>
                <a:off x="12700" y="0"/>
                <a:ext cx="2578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875D8C82-9935-6D49-B0E1-FB7E0D102467}"/>
                  </a:ext>
                </a:extLst>
              </p:cNvPr>
              <p:cNvSpPr/>
              <p:nvPr/>
            </p:nvSpPr>
            <p:spPr>
              <a:xfrm>
                <a:off x="2679700" y="0"/>
                <a:ext cx="10579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79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</a:path>
                </a:pathLst>
              </a:custGeom>
              <a:solidFill>
                <a:srgbClr val="56AEFF"/>
              </a:solidFill>
            </p:spPr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23490B-8813-8B4D-93DB-026E6A6BDC7B}"/>
              </a:ext>
            </a:extLst>
          </p:cNvPr>
          <p:cNvSpPr/>
          <p:nvPr/>
        </p:nvSpPr>
        <p:spPr>
          <a:xfrm>
            <a:off x="286941" y="8654655"/>
            <a:ext cx="184540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3. Clarke N, </a:t>
            </a:r>
            <a:r>
              <a:rPr lang="en-CA" sz="1400" dirty="0" err="1">
                <a:solidFill>
                  <a:schemeClr val="bg1"/>
                </a:solidFill>
              </a:rPr>
              <a:t>Wiechno</a:t>
            </a:r>
            <a:r>
              <a:rPr lang="en-CA" sz="1400" dirty="0">
                <a:solidFill>
                  <a:schemeClr val="bg1"/>
                </a:solidFill>
              </a:rPr>
              <a:t> P, Alekseev B,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combined with abiraterone. </a:t>
            </a:r>
            <a:r>
              <a:rPr lang="en-CA" sz="1400" i="1" dirty="0">
                <a:solidFill>
                  <a:schemeClr val="bg1"/>
                </a:solidFill>
              </a:rPr>
              <a:t>Lancet Oncol</a:t>
            </a:r>
            <a:r>
              <a:rPr lang="en-CA" sz="1400" dirty="0">
                <a:solidFill>
                  <a:schemeClr val="bg1"/>
                </a:solidFill>
              </a:rPr>
              <a:t>. 2018;19(7):975-986. doi:10.1016/S1470-2045(18)30365-6</a:t>
            </a:r>
          </a:p>
          <a:p>
            <a:pPr marL="457200" indent="-457200">
              <a:buFontTx/>
              <a:buAutoNum type="arabicPeriod"/>
            </a:pPr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4. Smith MR, </a:t>
            </a:r>
            <a:r>
              <a:rPr lang="en-CA" sz="1400" dirty="0" err="1">
                <a:solidFill>
                  <a:schemeClr val="bg1"/>
                </a:solidFill>
              </a:rPr>
              <a:t>Scher</a:t>
            </a:r>
            <a:r>
              <a:rPr lang="en-CA" sz="1400" dirty="0">
                <a:solidFill>
                  <a:schemeClr val="bg1"/>
                </a:solidFill>
              </a:rPr>
              <a:t> HI, Sandhu S, et al. Niraparib in patients with metastatic castration-resistant prostate cancer and DNA repair gene defects (GALAHAD) </a:t>
            </a:r>
            <a:r>
              <a:rPr lang="en-CA" sz="1400" i="1" dirty="0">
                <a:solidFill>
                  <a:schemeClr val="bg1"/>
                </a:solidFill>
              </a:rPr>
              <a:t>Lancet Oncol</a:t>
            </a:r>
            <a:r>
              <a:rPr lang="en-CA" sz="1400" dirty="0">
                <a:solidFill>
                  <a:schemeClr val="bg1"/>
                </a:solidFill>
              </a:rPr>
              <a:t>. 2022;23(3):362-373. doi:10.1016/S1470-2045(21)00757-9</a:t>
            </a:r>
          </a:p>
          <a:p>
            <a:pPr marL="457200" indent="-457200">
              <a:buFontTx/>
              <a:buAutoNum type="arabicPeriod"/>
            </a:pPr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5. Beatson, E. L., Chau, C. H., Price, D. K., &amp; </a:t>
            </a:r>
            <a:r>
              <a:rPr lang="en-CA" sz="1400" dirty="0" err="1">
                <a:solidFill>
                  <a:schemeClr val="bg1"/>
                </a:solidFill>
              </a:rPr>
              <a:t>Figg</a:t>
            </a:r>
            <a:r>
              <a:rPr lang="en-CA" sz="1400" dirty="0">
                <a:solidFill>
                  <a:schemeClr val="bg1"/>
                </a:solidFill>
              </a:rPr>
              <a:t>, W. D. (2022). PARP inhibitors on the move in prostate cancer. </a:t>
            </a:r>
            <a:r>
              <a:rPr lang="en-CA" sz="1400" i="1" dirty="0">
                <a:solidFill>
                  <a:schemeClr val="bg1"/>
                </a:solidFill>
              </a:rPr>
              <a:t>American journal of clinical and experimental urology</a:t>
            </a:r>
            <a:r>
              <a:rPr lang="en-CA" sz="1400" dirty="0">
                <a:solidFill>
                  <a:schemeClr val="bg1"/>
                </a:solidFill>
              </a:rPr>
              <a:t>, </a:t>
            </a:r>
            <a:r>
              <a:rPr lang="en-CA" sz="1400" i="1" dirty="0">
                <a:solidFill>
                  <a:schemeClr val="bg1"/>
                </a:solidFill>
              </a:rPr>
              <a:t>10</a:t>
            </a:r>
            <a:r>
              <a:rPr lang="en-CA" sz="1400" dirty="0">
                <a:solidFill>
                  <a:schemeClr val="bg1"/>
                </a:solidFill>
              </a:rPr>
              <a:t>(4), 252–257. 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6.  De Bono JS, </a:t>
            </a:r>
            <a:r>
              <a:rPr lang="en-CA" sz="1400" dirty="0" err="1">
                <a:solidFill>
                  <a:schemeClr val="bg1"/>
                </a:solidFill>
              </a:rPr>
              <a:t>Mehra</a:t>
            </a:r>
            <a:r>
              <a:rPr lang="en-CA" sz="1400" dirty="0">
                <a:solidFill>
                  <a:schemeClr val="bg1"/>
                </a:solidFill>
              </a:rPr>
              <a:t> N, </a:t>
            </a:r>
            <a:r>
              <a:rPr lang="en-CA" sz="1400" dirty="0" err="1">
                <a:solidFill>
                  <a:schemeClr val="bg1"/>
                </a:solidFill>
              </a:rPr>
              <a:t>Scagliotti</a:t>
            </a:r>
            <a:r>
              <a:rPr lang="en-CA" sz="1400" dirty="0">
                <a:solidFill>
                  <a:schemeClr val="bg1"/>
                </a:solidFill>
              </a:rPr>
              <a:t> GV, et al. </a:t>
            </a:r>
            <a:r>
              <a:rPr lang="en-CA" sz="1400" dirty="0" err="1">
                <a:solidFill>
                  <a:schemeClr val="bg1"/>
                </a:solidFill>
              </a:rPr>
              <a:t>Talazoparib</a:t>
            </a:r>
            <a:r>
              <a:rPr lang="en-CA" sz="1400" dirty="0">
                <a:solidFill>
                  <a:schemeClr val="bg1"/>
                </a:solidFill>
              </a:rPr>
              <a:t> monotherapy in metastatic castration-resistant prostate cancer with DNA repair alterations (TALAPRO-1) </a:t>
            </a:r>
            <a:r>
              <a:rPr lang="en-CA" sz="1400" i="1" dirty="0">
                <a:solidFill>
                  <a:schemeClr val="bg1"/>
                </a:solidFill>
              </a:rPr>
              <a:t>Lancet Oncol</a:t>
            </a:r>
            <a:r>
              <a:rPr lang="en-CA" sz="1400" dirty="0">
                <a:solidFill>
                  <a:schemeClr val="bg1"/>
                </a:solidFill>
              </a:rPr>
              <a:t>. 2021;22(9):1250-1264. doi:10.1016/S1470-2045(21)00376-4</a:t>
            </a:r>
          </a:p>
          <a:p>
            <a:pPr marL="457200" indent="-457200">
              <a:buFontTx/>
              <a:buAutoNum type="arabicPeriod"/>
            </a:pP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9B7EBEE-D4E1-1148-9BF0-E3521B0C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77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4684137" y="1043116"/>
            <a:ext cx="9879016" cy="72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19"/>
              </a:lnSpc>
              <a:spcBef>
                <a:spcPct val="0"/>
              </a:spcBef>
            </a:pPr>
            <a:r>
              <a:rPr lang="en-US" sz="4766" dirty="0">
                <a:solidFill>
                  <a:srgbClr val="FFFFFF"/>
                </a:solidFill>
                <a:latin typeface="Now Bold"/>
              </a:rPr>
              <a:t>FOCUS OF FUTURE RESEARCH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EEE7E9-AD68-B84E-AD1E-2BE23DE69CBE}"/>
              </a:ext>
            </a:extLst>
          </p:cNvPr>
          <p:cNvGrpSpPr/>
          <p:nvPr/>
        </p:nvGrpSpPr>
        <p:grpSpPr>
          <a:xfrm>
            <a:off x="203756" y="1911298"/>
            <a:ext cx="8080637" cy="3539621"/>
            <a:chOff x="5470139" y="2846740"/>
            <a:chExt cx="8080637" cy="3462908"/>
          </a:xfrm>
        </p:grpSpPr>
        <p:grpSp>
          <p:nvGrpSpPr>
            <p:cNvPr id="5" name="Group 5"/>
            <p:cNvGrpSpPr/>
            <p:nvPr/>
          </p:nvGrpSpPr>
          <p:grpSpPr>
            <a:xfrm>
              <a:off x="5486274" y="2846740"/>
              <a:ext cx="1142374" cy="1428565"/>
              <a:chOff x="-24464" y="-279827"/>
              <a:chExt cx="812800" cy="101642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4464" y="-279827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782965" y="2956167"/>
              <a:ext cx="6767811" cy="564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BD1FB"/>
                  </a:solidFill>
                  <a:latin typeface="DM Sans Bold"/>
                </a:rPr>
                <a:t>Advanced Drug Development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01922" y="3656173"/>
              <a:ext cx="6015843" cy="677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664"/>
                </a:lnSpc>
                <a:spcBef>
                  <a:spcPct val="0"/>
                </a:spcBef>
              </a:pPr>
              <a:r>
                <a:rPr lang="en-CA" sz="2400" dirty="0">
                  <a:solidFill>
                    <a:schemeClr val="bg1"/>
                  </a:solidFill>
                </a:rPr>
                <a:t>Investigate the potential of PARP inhibitors for treating diseases other than cancer.</a:t>
              </a:r>
              <a:endParaRPr lang="en-US" sz="2000" u="none" strike="noStrike" dirty="0">
                <a:solidFill>
                  <a:schemeClr val="bg1"/>
                </a:solidFill>
                <a:latin typeface="DM San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717890" y="3078071"/>
              <a:ext cx="733166" cy="714504"/>
            </a:xfrm>
            <a:custGeom>
              <a:avLst/>
              <a:gdLst/>
              <a:ahLst/>
              <a:cxnLst/>
              <a:rect l="l" t="t" r="r" b="b"/>
              <a:pathLst>
                <a:path w="733166" h="714504">
                  <a:moveTo>
                    <a:pt x="0" y="0"/>
                  </a:moveTo>
                  <a:lnTo>
                    <a:pt x="733166" y="0"/>
                  </a:lnTo>
                  <a:lnTo>
                    <a:pt x="733166" y="714504"/>
                  </a:lnTo>
                  <a:lnTo>
                    <a:pt x="0" y="71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5470139" y="4910058"/>
              <a:ext cx="1142373" cy="1307701"/>
              <a:chOff x="-35944" y="-193831"/>
              <a:chExt cx="812800" cy="93043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5944" y="-19383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1D40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104617" y="4770015"/>
              <a:ext cx="5158619" cy="564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BD1FB"/>
                  </a:solidFill>
                  <a:latin typeface="DM Sans Bold"/>
                </a:rPr>
                <a:t>Synergistic Therapy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193381" y="5586993"/>
              <a:ext cx="5226470" cy="722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Investigate combination therapies to enhance treatment outcomes.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5821437" y="5170940"/>
              <a:ext cx="585607" cy="669613"/>
            </a:xfrm>
            <a:custGeom>
              <a:avLst/>
              <a:gdLst/>
              <a:ahLst/>
              <a:cxnLst/>
              <a:rect l="l" t="t" r="r" b="b"/>
              <a:pathLst>
                <a:path w="585607" h="669613">
                  <a:moveTo>
                    <a:pt x="0" y="0"/>
                  </a:moveTo>
                  <a:lnTo>
                    <a:pt x="585608" y="0"/>
                  </a:lnTo>
                  <a:lnTo>
                    <a:pt x="585608" y="669613"/>
                  </a:lnTo>
                  <a:lnTo>
                    <a:pt x="0" y="66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6B22B6-9EFD-984F-AB7B-5D76A7F10D1F}"/>
              </a:ext>
            </a:extLst>
          </p:cNvPr>
          <p:cNvGrpSpPr/>
          <p:nvPr/>
        </p:nvGrpSpPr>
        <p:grpSpPr>
          <a:xfrm>
            <a:off x="313007" y="2951366"/>
            <a:ext cx="8908140" cy="6540445"/>
            <a:chOff x="-3054087" y="3293578"/>
            <a:chExt cx="9610021" cy="4866965"/>
          </a:xfrm>
        </p:grpSpPr>
        <p:grpSp>
          <p:nvGrpSpPr>
            <p:cNvPr id="29" name="Group 5">
              <a:extLst>
                <a:ext uri="{FF2B5EF4-FFF2-40B4-BE49-F238E27FC236}">
                  <a16:creationId xmlns:a16="http://schemas.microsoft.com/office/drawing/2014/main" id="{036B5769-68DB-3F4D-9FF1-84CAA42D6E3D}"/>
                </a:ext>
              </a:extLst>
            </p:cNvPr>
            <p:cNvGrpSpPr/>
            <p:nvPr/>
          </p:nvGrpSpPr>
          <p:grpSpPr>
            <a:xfrm>
              <a:off x="-3054087" y="3293578"/>
              <a:ext cx="9610021" cy="3247025"/>
              <a:chOff x="-6100943" y="38100"/>
              <a:chExt cx="6837543" cy="2310263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68D789BE-934C-0D4A-A09D-857729912533}"/>
                  </a:ext>
                </a:extLst>
              </p:cNvPr>
              <p:cNvSpPr/>
              <p:nvPr/>
            </p:nvSpPr>
            <p:spPr>
              <a:xfrm>
                <a:off x="-6100943" y="1730132"/>
                <a:ext cx="812800" cy="61823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id="46" name="TextBox 7">
                <a:extLst>
                  <a:ext uri="{FF2B5EF4-FFF2-40B4-BE49-F238E27FC236}">
                    <a16:creationId xmlns:a16="http://schemas.microsoft.com/office/drawing/2014/main" id="{033F1B31-5076-704D-AF47-4333AD4DAC0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1388E7BB-ABED-974A-93C1-07742EFF4DAD}"/>
                </a:ext>
              </a:extLst>
            </p:cNvPr>
            <p:cNvSpPr txBox="1"/>
            <p:nvPr/>
          </p:nvSpPr>
          <p:spPr>
            <a:xfrm>
              <a:off x="-1870472" y="5469676"/>
              <a:ext cx="6767811" cy="420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BD1FB"/>
                  </a:solidFill>
                  <a:latin typeface="DM Sans Bold"/>
                </a:rPr>
                <a:t>Biomarker Mutations</a:t>
              </a:r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DC37E8AC-D1EE-0A46-BF4F-95A00CE489C5}"/>
                </a:ext>
              </a:extLst>
            </p:cNvPr>
            <p:cNvSpPr txBox="1"/>
            <p:nvPr/>
          </p:nvSpPr>
          <p:spPr>
            <a:xfrm>
              <a:off x="-1346473" y="5996044"/>
              <a:ext cx="6015843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Explore the role of ATR mutations and other biomarkers in the context of PARP inhibitor therapy.</a:t>
              </a: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F91CF0F-C8AA-524D-927D-D8437844DF0F}"/>
                </a:ext>
              </a:extLst>
            </p:cNvPr>
            <p:cNvSpPr/>
            <p:nvPr/>
          </p:nvSpPr>
          <p:spPr>
            <a:xfrm>
              <a:off x="-2786854" y="5739731"/>
              <a:ext cx="733166" cy="714504"/>
            </a:xfrm>
            <a:custGeom>
              <a:avLst/>
              <a:gdLst/>
              <a:ahLst/>
              <a:cxnLst/>
              <a:rect l="l" t="t" r="r" b="b"/>
              <a:pathLst>
                <a:path w="733166" h="714504">
                  <a:moveTo>
                    <a:pt x="0" y="0"/>
                  </a:moveTo>
                  <a:lnTo>
                    <a:pt x="733166" y="0"/>
                  </a:lnTo>
                  <a:lnTo>
                    <a:pt x="733166" y="714504"/>
                  </a:lnTo>
                  <a:lnTo>
                    <a:pt x="0" y="71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14">
              <a:extLst>
                <a:ext uri="{FF2B5EF4-FFF2-40B4-BE49-F238E27FC236}">
                  <a16:creationId xmlns:a16="http://schemas.microsoft.com/office/drawing/2014/main" id="{F4A68FAF-A476-0F49-AA6C-2454D538D1F1}"/>
                </a:ext>
              </a:extLst>
            </p:cNvPr>
            <p:cNvSpPr txBox="1"/>
            <p:nvPr/>
          </p:nvSpPr>
          <p:spPr>
            <a:xfrm>
              <a:off x="5627755" y="5236032"/>
              <a:ext cx="928178" cy="981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9BA67CD5-1FDB-2946-9C5C-645FF9E8F0D0}"/>
                </a:ext>
              </a:extLst>
            </p:cNvPr>
            <p:cNvSpPr txBox="1"/>
            <p:nvPr/>
          </p:nvSpPr>
          <p:spPr>
            <a:xfrm>
              <a:off x="5627756" y="7178816"/>
              <a:ext cx="928178" cy="981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3" name="TextBox 22">
            <a:extLst>
              <a:ext uri="{FF2B5EF4-FFF2-40B4-BE49-F238E27FC236}">
                <a16:creationId xmlns:a16="http://schemas.microsoft.com/office/drawing/2014/main" id="{0E8A6DCF-26C5-B242-84AD-BEC591640B9B}"/>
              </a:ext>
            </a:extLst>
          </p:cNvPr>
          <p:cNvSpPr txBox="1"/>
          <p:nvPr/>
        </p:nvSpPr>
        <p:spPr>
          <a:xfrm>
            <a:off x="1835538" y="8709763"/>
            <a:ext cx="601584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664"/>
              </a:lnSpc>
              <a:spcBef>
                <a:spcPct val="0"/>
              </a:spcBef>
            </a:pPr>
            <a:r>
              <a:rPr lang="en-CA" sz="2400" dirty="0">
                <a:solidFill>
                  <a:schemeClr val="bg1"/>
                </a:solidFill>
              </a:rPr>
              <a:t>Develop strategies to overcome resistance to PARP inhibitors in cancer treatment.</a:t>
            </a:r>
            <a:endParaRPr lang="en-US" sz="2000" u="none" strike="noStrike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3F56B2EE-5763-CE42-881E-DC75FD55704A}"/>
              </a:ext>
            </a:extLst>
          </p:cNvPr>
          <p:cNvSpPr/>
          <p:nvPr/>
        </p:nvSpPr>
        <p:spPr>
          <a:xfrm>
            <a:off x="267802" y="8260979"/>
            <a:ext cx="1142373" cy="114237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51D40"/>
          </a:solidFill>
        </p:spPr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B49E39BB-5877-6241-8BFA-22C1A63DAA6E}"/>
              </a:ext>
            </a:extLst>
          </p:cNvPr>
          <p:cNvSpPr/>
          <p:nvPr/>
        </p:nvSpPr>
        <p:spPr>
          <a:xfrm>
            <a:off x="538376" y="8485356"/>
            <a:ext cx="566255" cy="720926"/>
          </a:xfrm>
          <a:custGeom>
            <a:avLst/>
            <a:gdLst/>
            <a:ahLst/>
            <a:cxnLst/>
            <a:rect l="l" t="t" r="r" b="b"/>
            <a:pathLst>
              <a:path w="566255" h="720926">
                <a:moveTo>
                  <a:pt x="0" y="0"/>
                </a:moveTo>
                <a:lnTo>
                  <a:pt x="566255" y="0"/>
                </a:lnTo>
                <a:lnTo>
                  <a:pt x="566255" y="720926"/>
                </a:lnTo>
                <a:lnTo>
                  <a:pt x="0" y="720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3F507-F7DB-1A48-92DA-F07B320168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599" y="2147754"/>
            <a:ext cx="8605270" cy="6536112"/>
          </a:xfrm>
          <a:prstGeom prst="rect">
            <a:avLst/>
          </a:prstGeom>
        </p:spPr>
      </p:pic>
      <p:sp>
        <p:nvSpPr>
          <p:cNvPr id="43" name="TextBox 21">
            <a:extLst>
              <a:ext uri="{FF2B5EF4-FFF2-40B4-BE49-F238E27FC236}">
                <a16:creationId xmlns:a16="http://schemas.microsoft.com/office/drawing/2014/main" id="{716B8512-50D9-BD45-833B-2769064E2EDB}"/>
              </a:ext>
            </a:extLst>
          </p:cNvPr>
          <p:cNvSpPr txBox="1"/>
          <p:nvPr/>
        </p:nvSpPr>
        <p:spPr>
          <a:xfrm>
            <a:off x="2070538" y="7920650"/>
            <a:ext cx="6015843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19"/>
              </a:lnSpc>
              <a:spcBef>
                <a:spcPct val="0"/>
              </a:spcBef>
            </a:pPr>
            <a:r>
              <a:rPr lang="en-US" sz="3600" dirty="0">
                <a:solidFill>
                  <a:srgbClr val="4BD1FB"/>
                </a:solidFill>
                <a:latin typeface="DM Sans Bold"/>
              </a:rPr>
              <a:t>Overcoming Resistance</a:t>
            </a:r>
          </a:p>
        </p:txBody>
      </p:sp>
      <p:sp>
        <p:nvSpPr>
          <p:cNvPr id="47" name="TextBox 22">
            <a:extLst>
              <a:ext uri="{FF2B5EF4-FFF2-40B4-BE49-F238E27FC236}">
                <a16:creationId xmlns:a16="http://schemas.microsoft.com/office/drawing/2014/main" id="{E5EB9826-6A32-4448-B29E-B921488E1EE5}"/>
              </a:ext>
            </a:extLst>
          </p:cNvPr>
          <p:cNvSpPr txBox="1"/>
          <p:nvPr/>
        </p:nvSpPr>
        <p:spPr>
          <a:xfrm>
            <a:off x="10109536" y="8859627"/>
            <a:ext cx="6319575" cy="706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64"/>
              </a:lnSpc>
              <a:spcBef>
                <a:spcPct val="0"/>
              </a:spcBef>
            </a:pPr>
            <a:r>
              <a:rPr lang="en-CA" sz="2800" dirty="0">
                <a:solidFill>
                  <a:schemeClr val="bg1"/>
                </a:solidFill>
              </a:rPr>
              <a:t>Loss of Dach1 abundance is associated with resistance to </a:t>
            </a:r>
            <a:r>
              <a:rPr lang="en-CA" sz="2800" dirty="0" err="1">
                <a:solidFill>
                  <a:schemeClr val="bg1"/>
                </a:solidFill>
              </a:rPr>
              <a:t>PARPi</a:t>
            </a:r>
            <a:r>
              <a:rPr lang="en-CA" sz="2800" dirty="0">
                <a:solidFill>
                  <a:schemeClr val="bg1"/>
                </a:solidFill>
              </a:rPr>
              <a:t> and TGF</a:t>
            </a:r>
            <a:r>
              <a:rPr lang="el-GR" sz="2800" dirty="0">
                <a:solidFill>
                  <a:schemeClr val="bg1"/>
                </a:solidFill>
              </a:rPr>
              <a:t>β</a:t>
            </a:r>
            <a:r>
              <a:rPr lang="en-CA" sz="2800" dirty="0">
                <a:solidFill>
                  <a:schemeClr val="bg1"/>
                </a:solidFill>
              </a:rPr>
              <a:t>Ki.</a:t>
            </a:r>
            <a:r>
              <a:rPr lang="en-CA" sz="2800" baseline="30000" dirty="0">
                <a:solidFill>
                  <a:schemeClr val="bg1"/>
                </a:solidFill>
              </a:rPr>
              <a:t>7</a:t>
            </a:r>
            <a:endParaRPr lang="en-US" sz="3200" u="none" strike="noStrike" baseline="300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57F66F-2DF1-7D41-B7BC-AB8EF6164104}"/>
              </a:ext>
            </a:extLst>
          </p:cNvPr>
          <p:cNvSpPr txBox="1"/>
          <p:nvPr/>
        </p:nvSpPr>
        <p:spPr>
          <a:xfrm>
            <a:off x="821503" y="9731242"/>
            <a:ext cx="170583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7. Li Z, Jiao X, Robertson AG, et al. The DACH1 gene is frequently deleted in prostate cancer, restrains prostatic intraepithelial neoplasia, decreases DNA damage repair, and predicts therapy responses. Preprint. </a:t>
            </a:r>
            <a:r>
              <a:rPr lang="en-CA" sz="1400" i="1" dirty="0">
                <a:solidFill>
                  <a:schemeClr val="bg1"/>
                </a:solidFill>
              </a:rPr>
              <a:t>Res Sq</a:t>
            </a:r>
            <a:r>
              <a:rPr lang="en-CA" sz="1400" dirty="0">
                <a:solidFill>
                  <a:schemeClr val="bg1"/>
                </a:solidFill>
              </a:rPr>
              <a:t>. 2023;rs.3.rs-2423179. Published 2023 Jan 10. doi:10.21203/rs.3.rs-2423179/v1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697329" y="6667836"/>
            <a:ext cx="8414387" cy="8414387"/>
          </a:xfrm>
          <a:custGeom>
            <a:avLst/>
            <a:gdLst/>
            <a:ahLst/>
            <a:cxnLst/>
            <a:rect l="l" t="t" r="r" b="b"/>
            <a:pathLst>
              <a:path w="8414387" h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EEE7E9-AD68-B84E-AD1E-2BE23DE69CBE}"/>
              </a:ext>
            </a:extLst>
          </p:cNvPr>
          <p:cNvGrpSpPr/>
          <p:nvPr/>
        </p:nvGrpSpPr>
        <p:grpSpPr>
          <a:xfrm>
            <a:off x="3200400" y="1866251"/>
            <a:ext cx="9980468" cy="6211559"/>
            <a:chOff x="5500673" y="3293578"/>
            <a:chExt cx="7702550" cy="5875496"/>
          </a:xfrm>
        </p:grpSpPr>
        <p:grpSp>
          <p:nvGrpSpPr>
            <p:cNvPr id="5" name="Group 5"/>
            <p:cNvGrpSpPr/>
            <p:nvPr/>
          </p:nvGrpSpPr>
          <p:grpSpPr>
            <a:xfrm>
              <a:off x="5500673" y="3293578"/>
              <a:ext cx="1142373" cy="2160751"/>
              <a:chOff x="-14220" y="38100"/>
              <a:chExt cx="812800" cy="153737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4220" y="76267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682294" y="4175253"/>
              <a:ext cx="6520929" cy="13974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/>
              <a:endParaRPr lang="en-CA" sz="2400" b="1" dirty="0">
                <a:solidFill>
                  <a:schemeClr val="bg1"/>
                </a:solidFill>
              </a:endParaRPr>
            </a:p>
            <a:p>
              <a:pPr lvl="1"/>
              <a:r>
                <a:rPr lang="en-CA" sz="2400" b="1" dirty="0">
                  <a:solidFill>
                    <a:schemeClr val="bg1"/>
                  </a:solidFill>
                </a:rPr>
                <a:t>PARP7 in NASH</a:t>
              </a:r>
              <a:r>
                <a:rPr lang="en-CA" sz="2400" dirty="0">
                  <a:solidFill>
                    <a:schemeClr val="bg1"/>
                  </a:solidFill>
                </a:rPr>
                <a:t>: Explore PARP7 as a therapeutic target for NASH (Non-Alcoholic Steatosis Hepatitis).</a:t>
              </a:r>
              <a:r>
                <a:rPr lang="en-CA" sz="2400" baseline="30000" dirty="0">
                  <a:solidFill>
                    <a:schemeClr val="bg1"/>
                  </a:solidFill>
                </a:rPr>
                <a:t>8</a:t>
              </a:r>
            </a:p>
            <a:p>
              <a:pPr lvl="1"/>
              <a:endParaRPr lang="en-C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744612" y="4516702"/>
              <a:ext cx="733166" cy="714504"/>
            </a:xfrm>
            <a:custGeom>
              <a:avLst/>
              <a:gdLst/>
              <a:ahLst/>
              <a:cxnLst/>
              <a:rect l="l" t="t" r="r" b="b"/>
              <a:pathLst>
                <a:path w="733166" h="714504">
                  <a:moveTo>
                    <a:pt x="0" y="0"/>
                  </a:moveTo>
                  <a:lnTo>
                    <a:pt x="733166" y="0"/>
                  </a:lnTo>
                  <a:lnTo>
                    <a:pt x="733166" y="714504"/>
                  </a:lnTo>
                  <a:lnTo>
                    <a:pt x="0" y="71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5530804" y="5293432"/>
              <a:ext cx="1142373" cy="1956957"/>
              <a:chOff x="7219" y="78940"/>
              <a:chExt cx="812800" cy="139237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7219" y="65851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84782" y="7894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5818392" y="6290951"/>
              <a:ext cx="585607" cy="669613"/>
            </a:xfrm>
            <a:custGeom>
              <a:avLst/>
              <a:gdLst/>
              <a:ahLst/>
              <a:cxnLst/>
              <a:rect l="l" t="t" r="r" b="b"/>
              <a:pathLst>
                <a:path w="585607" h="669613">
                  <a:moveTo>
                    <a:pt x="0" y="0"/>
                  </a:moveTo>
                  <a:lnTo>
                    <a:pt x="585608" y="0"/>
                  </a:lnTo>
                  <a:lnTo>
                    <a:pt x="585608" y="669613"/>
                  </a:lnTo>
                  <a:lnTo>
                    <a:pt x="0" y="66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5530333" y="8026701"/>
              <a:ext cx="1142373" cy="1142373"/>
              <a:chOff x="6884" y="641371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884" y="64137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66263" y="641371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818392" y="8197539"/>
              <a:ext cx="566255" cy="720926"/>
            </a:xfrm>
            <a:custGeom>
              <a:avLst/>
              <a:gdLst/>
              <a:ahLst/>
              <a:cxnLst/>
              <a:rect l="l" t="t" r="r" b="b"/>
              <a:pathLst>
                <a:path w="566255" h="720926">
                  <a:moveTo>
                    <a:pt x="0" y="0"/>
                  </a:moveTo>
                  <a:lnTo>
                    <a:pt x="566255" y="0"/>
                  </a:lnTo>
                  <a:lnTo>
                    <a:pt x="566255" y="720926"/>
                  </a:lnTo>
                  <a:lnTo>
                    <a:pt x="0" y="720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extBox 8">
            <a:extLst>
              <a:ext uri="{FF2B5EF4-FFF2-40B4-BE49-F238E27FC236}">
                <a16:creationId xmlns:a16="http://schemas.microsoft.com/office/drawing/2014/main" id="{A9C52180-2D50-4740-844C-7199888FAF9C}"/>
              </a:ext>
            </a:extLst>
          </p:cNvPr>
          <p:cNvSpPr txBox="1"/>
          <p:nvPr/>
        </p:nvSpPr>
        <p:spPr>
          <a:xfrm>
            <a:off x="3365066" y="1175175"/>
            <a:ext cx="11114935" cy="731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19"/>
              </a:lnSpc>
              <a:spcBef>
                <a:spcPct val="0"/>
              </a:spcBef>
            </a:pPr>
            <a:r>
              <a:rPr lang="en-US" sz="4766" dirty="0">
                <a:solidFill>
                  <a:srgbClr val="FFFFFF"/>
                </a:solidFill>
                <a:latin typeface="Now Bold"/>
              </a:rPr>
              <a:t>PARP Inhibitors in Cancer &amp; Beyond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4A1F8974-71AF-4B4A-8BCF-BDE9E61F4DFF}"/>
              </a:ext>
            </a:extLst>
          </p:cNvPr>
          <p:cNvSpPr txBox="1"/>
          <p:nvPr/>
        </p:nvSpPr>
        <p:spPr>
          <a:xfrm>
            <a:off x="4663106" y="4404836"/>
            <a:ext cx="84493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endParaRPr lang="en-CA" sz="2400" b="1" dirty="0">
              <a:solidFill>
                <a:schemeClr val="bg1"/>
              </a:solidFill>
            </a:endParaRPr>
          </a:p>
          <a:p>
            <a:pPr lvl="1"/>
            <a:r>
              <a:rPr lang="en-CA" sz="2400" b="1" dirty="0">
                <a:solidFill>
                  <a:schemeClr val="bg1"/>
                </a:solidFill>
              </a:rPr>
              <a:t>PARP6 in Spindle Formation</a:t>
            </a:r>
            <a:r>
              <a:rPr lang="en-CA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Explore PARP6 as a potential therapeutic target for various cancer types by focusing on spindle formation.</a:t>
            </a:r>
            <a:r>
              <a:rPr lang="en-CA" sz="2400" baseline="300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7AF59DA3-354F-4445-862F-BDC728B42A83}"/>
              </a:ext>
            </a:extLst>
          </p:cNvPr>
          <p:cNvSpPr txBox="1"/>
          <p:nvPr/>
        </p:nvSpPr>
        <p:spPr>
          <a:xfrm>
            <a:off x="4680613" y="6943532"/>
            <a:ext cx="84143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n-CA" sz="2400" b="1" dirty="0">
                <a:solidFill>
                  <a:schemeClr val="bg1"/>
                </a:solidFill>
              </a:rPr>
              <a:t>PARP3 in Oxidative Stress and Neural Development</a:t>
            </a:r>
            <a:r>
              <a:rPr lang="en-CA" sz="2400" dirty="0">
                <a:solidFill>
                  <a:schemeClr val="bg1"/>
                </a:solidFill>
              </a:rPr>
              <a:t>: Investigate PARP3 as a therapeutic target for addressing oxidative stress and neural development issues in cancer.</a:t>
            </a:r>
            <a:r>
              <a:rPr lang="en-CA" sz="2400" baseline="30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44F26-1F3F-4745-9C34-4D2484B58DC3}"/>
              </a:ext>
            </a:extLst>
          </p:cNvPr>
          <p:cNvSpPr txBox="1"/>
          <p:nvPr/>
        </p:nvSpPr>
        <p:spPr>
          <a:xfrm>
            <a:off x="304800" y="8625914"/>
            <a:ext cx="17983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8. Gao B, Xu MJ, </a:t>
            </a:r>
            <a:r>
              <a:rPr lang="en-CA" sz="1400" dirty="0" err="1">
                <a:solidFill>
                  <a:schemeClr val="bg1"/>
                </a:solidFill>
              </a:rPr>
              <a:t>Bertola</a:t>
            </a:r>
            <a:r>
              <a:rPr lang="en-CA" sz="1400" dirty="0">
                <a:solidFill>
                  <a:schemeClr val="bg1"/>
                </a:solidFill>
              </a:rPr>
              <a:t> A, Wang H, Zhou Z, </a:t>
            </a:r>
            <a:r>
              <a:rPr lang="en-CA" sz="1400" dirty="0" err="1">
                <a:solidFill>
                  <a:schemeClr val="bg1"/>
                </a:solidFill>
              </a:rPr>
              <a:t>Liangpunsakul</a:t>
            </a:r>
            <a:r>
              <a:rPr lang="en-CA" sz="1400" dirty="0">
                <a:solidFill>
                  <a:schemeClr val="bg1"/>
                </a:solidFill>
              </a:rPr>
              <a:t> S. Animal Models of Alcoholic Liver Disease: Pathogenesis and Clinical Relevance. </a:t>
            </a:r>
            <a:r>
              <a:rPr lang="en-CA" sz="1400" i="1" dirty="0">
                <a:solidFill>
                  <a:schemeClr val="bg1"/>
                </a:solidFill>
              </a:rPr>
              <a:t>Gene Expr</a:t>
            </a:r>
            <a:r>
              <a:rPr lang="en-CA" sz="1400" dirty="0">
                <a:solidFill>
                  <a:schemeClr val="bg1"/>
                </a:solidFill>
              </a:rPr>
              <a:t>. 2017;17(3):173-186. doi:10.3727/105221617X695519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9. Tang B, Zhang Y, Wang W, Qi G, Shimamoto F. PARP6 suppresses the proliferation and metastasis of hepatocellular carcinoma by degrading XRCC6 to regulate the </a:t>
            </a:r>
            <a:r>
              <a:rPr lang="en-CA" sz="1400" dirty="0" err="1">
                <a:solidFill>
                  <a:schemeClr val="bg1"/>
                </a:solidFill>
              </a:rPr>
              <a:t>Wnt</a:t>
            </a:r>
            <a:r>
              <a:rPr lang="en-CA" sz="1400" dirty="0">
                <a:solidFill>
                  <a:schemeClr val="bg1"/>
                </a:solidFill>
              </a:rPr>
              <a:t>/</a:t>
            </a:r>
            <a:r>
              <a:rPr lang="el-GR" sz="1400" dirty="0">
                <a:solidFill>
                  <a:schemeClr val="bg1"/>
                </a:solidFill>
              </a:rPr>
              <a:t>β-</a:t>
            </a:r>
            <a:r>
              <a:rPr lang="en-CA" sz="1400" dirty="0">
                <a:solidFill>
                  <a:schemeClr val="bg1"/>
                </a:solidFill>
              </a:rPr>
              <a:t>catenin pathway. </a:t>
            </a:r>
            <a:r>
              <a:rPr lang="en-CA" sz="1400" i="1" dirty="0">
                <a:solidFill>
                  <a:schemeClr val="bg1"/>
                </a:solidFill>
              </a:rPr>
              <a:t>Am J Cancer Res</a:t>
            </a:r>
            <a:r>
              <a:rPr lang="en-CA" sz="1400" dirty="0">
                <a:solidFill>
                  <a:schemeClr val="bg1"/>
                </a:solidFill>
              </a:rPr>
              <a:t>. 2020;10(7):2100-2113. Published 2020 Jul 1. 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10. </a:t>
            </a:r>
            <a:r>
              <a:rPr lang="en-CA" sz="1400" dirty="0" err="1">
                <a:solidFill>
                  <a:schemeClr val="bg1"/>
                </a:solidFill>
              </a:rPr>
              <a:t>Karicheva</a:t>
            </a:r>
            <a:r>
              <a:rPr lang="en-CA" sz="1400" dirty="0">
                <a:solidFill>
                  <a:schemeClr val="bg1"/>
                </a:solidFill>
              </a:rPr>
              <a:t> O, Rodriguez-Vargas JM, </a:t>
            </a:r>
            <a:r>
              <a:rPr lang="en-CA" sz="1400" dirty="0" err="1">
                <a:solidFill>
                  <a:schemeClr val="bg1"/>
                </a:solidFill>
              </a:rPr>
              <a:t>Wadier</a:t>
            </a:r>
            <a:r>
              <a:rPr lang="en-CA" sz="1400" dirty="0">
                <a:solidFill>
                  <a:schemeClr val="bg1"/>
                </a:solidFill>
              </a:rPr>
              <a:t> N, et al. PARP3 controls TGF</a:t>
            </a:r>
            <a:r>
              <a:rPr lang="el-GR" sz="1400" dirty="0">
                <a:solidFill>
                  <a:schemeClr val="bg1"/>
                </a:solidFill>
              </a:rPr>
              <a:t>β </a:t>
            </a:r>
            <a:r>
              <a:rPr lang="en-CA" sz="1400" dirty="0">
                <a:solidFill>
                  <a:schemeClr val="bg1"/>
                </a:solidFill>
              </a:rPr>
              <a:t>and ROS driven epithelial-to-mesenchymal transition and stemness by stimulating a TG2-Snail-E-cadherin axis. </a:t>
            </a:r>
            <a:r>
              <a:rPr lang="en-CA" sz="1400" i="1" dirty="0" err="1">
                <a:solidFill>
                  <a:schemeClr val="bg1"/>
                </a:solidFill>
              </a:rPr>
              <a:t>Oncotarget</a:t>
            </a:r>
            <a:r>
              <a:rPr lang="en-CA" sz="1400" dirty="0">
                <a:solidFill>
                  <a:schemeClr val="bg1"/>
                </a:solidFill>
              </a:rPr>
              <a:t>. 2016;7(39):64109-64123. doi:10.18632/oncotarget.11627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2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83520" y="1590911"/>
            <a:ext cx="2651835" cy="2651835"/>
          </a:xfrm>
          <a:custGeom>
            <a:avLst/>
            <a:gdLst/>
            <a:ahLst/>
            <a:cxnLst/>
            <a:rect l="l" t="t" r="r" b="b"/>
            <a:pathLst>
              <a:path w="2651835" h="2651835">
                <a:moveTo>
                  <a:pt x="0" y="0"/>
                </a:moveTo>
                <a:lnTo>
                  <a:pt x="2651835" y="0"/>
                </a:lnTo>
                <a:lnTo>
                  <a:pt x="2651835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38400" y="4523138"/>
            <a:ext cx="12628229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43"/>
              </a:lnSpc>
            </a:pPr>
            <a:r>
              <a:rPr lang="en-US" sz="6000" spc="459" dirty="0">
                <a:solidFill>
                  <a:srgbClr val="FFFFFF"/>
                </a:solidFill>
                <a:latin typeface="Now Bold"/>
              </a:rPr>
              <a:t>Thank You 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89475" y="-570381"/>
            <a:ext cx="2651835" cy="2651835"/>
          </a:xfrm>
          <a:custGeom>
            <a:avLst/>
            <a:gdLst/>
            <a:ahLst/>
            <a:cxnLst/>
            <a:rect l="l" t="t" r="r" b="b"/>
            <a:pathLst>
              <a:path w="2651835" h="2651835">
                <a:moveTo>
                  <a:pt x="0" y="0"/>
                </a:moveTo>
                <a:lnTo>
                  <a:pt x="2651836" y="0"/>
                </a:lnTo>
                <a:lnTo>
                  <a:pt x="2651836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992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3">
            <a:extLst>
              <a:ext uri="{FF2B5EF4-FFF2-40B4-BE49-F238E27FC236}">
                <a16:creationId xmlns:a16="http://schemas.microsoft.com/office/drawing/2014/main" id="{BC0811AC-57F4-7A4A-90AB-53A20B09F9B4}"/>
              </a:ext>
            </a:extLst>
          </p:cNvPr>
          <p:cNvSpPr/>
          <p:nvPr/>
        </p:nvSpPr>
        <p:spPr>
          <a:xfrm>
            <a:off x="1873405" y="5407716"/>
            <a:ext cx="1281616" cy="1166335"/>
          </a:xfrm>
          <a:custGeom>
            <a:avLst/>
            <a:gdLst/>
            <a:ahLst/>
            <a:cxnLst/>
            <a:rect l="l" t="t" r="r" b="b"/>
            <a:pathLst>
              <a:path w="991873" h="862860">
                <a:moveTo>
                  <a:pt x="0" y="0"/>
                </a:moveTo>
                <a:lnTo>
                  <a:pt x="991873" y="0"/>
                </a:lnTo>
                <a:lnTo>
                  <a:pt x="991873" y="862860"/>
                </a:lnTo>
                <a:lnTo>
                  <a:pt x="0" y="862860"/>
                </a:lnTo>
                <a:close/>
              </a:path>
            </a:pathLst>
          </a:custGeom>
          <a:solidFill>
            <a:srgbClr val="145DA0"/>
          </a:solidFill>
          <a:ln w="9525" cap="sq">
            <a:solidFill>
              <a:srgbClr val="FFFFFF"/>
            </a:solidFill>
            <a:prstDash val="solid"/>
            <a:miter/>
          </a:ln>
        </p:spPr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A4B94714-3C1F-244D-AD11-37ADECDF0FAA}"/>
              </a:ext>
            </a:extLst>
          </p:cNvPr>
          <p:cNvSpPr/>
          <p:nvPr/>
        </p:nvSpPr>
        <p:spPr>
          <a:xfrm>
            <a:off x="1873406" y="3902759"/>
            <a:ext cx="1281615" cy="1166335"/>
          </a:xfrm>
          <a:custGeom>
            <a:avLst/>
            <a:gdLst/>
            <a:ahLst/>
            <a:cxnLst/>
            <a:rect l="l" t="t" r="r" b="b"/>
            <a:pathLst>
              <a:path w="991873" h="862860">
                <a:moveTo>
                  <a:pt x="0" y="0"/>
                </a:moveTo>
                <a:lnTo>
                  <a:pt x="991873" y="0"/>
                </a:lnTo>
                <a:lnTo>
                  <a:pt x="991873" y="862860"/>
                </a:lnTo>
                <a:lnTo>
                  <a:pt x="0" y="862860"/>
                </a:lnTo>
                <a:close/>
              </a:path>
            </a:pathLst>
          </a:custGeom>
          <a:solidFill>
            <a:srgbClr val="145DA0"/>
          </a:solidFill>
          <a:ln w="9525" cap="sq">
            <a:solidFill>
              <a:srgbClr val="FFFFFF"/>
            </a:solidFill>
            <a:prstDash val="solid"/>
            <a:miter/>
          </a:ln>
        </p:spPr>
      </p:sp>
      <p:grpSp>
        <p:nvGrpSpPr>
          <p:cNvPr id="2" name="Group 2"/>
          <p:cNvGrpSpPr/>
          <p:nvPr/>
        </p:nvGrpSpPr>
        <p:grpSpPr>
          <a:xfrm>
            <a:off x="1884628" y="2227687"/>
            <a:ext cx="1441613" cy="1304267"/>
            <a:chOff x="-31827" y="-38100"/>
            <a:chExt cx="844627" cy="890123"/>
          </a:xfrm>
        </p:grpSpPr>
        <p:sp>
          <p:nvSpPr>
            <p:cNvPr id="3" name="Freeform 3"/>
            <p:cNvSpPr/>
            <p:nvPr/>
          </p:nvSpPr>
          <p:spPr>
            <a:xfrm>
              <a:off x="-31827" y="117714"/>
              <a:ext cx="708196" cy="734309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3383" y="-38100"/>
              <a:ext cx="779417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92909" y="6907031"/>
            <a:ext cx="1281617" cy="1404923"/>
            <a:chOff x="-10605" y="-90285"/>
            <a:chExt cx="858392" cy="903085"/>
          </a:xfrm>
        </p:grpSpPr>
        <p:sp>
          <p:nvSpPr>
            <p:cNvPr id="15" name="Freeform 15"/>
            <p:cNvSpPr/>
            <p:nvPr/>
          </p:nvSpPr>
          <p:spPr>
            <a:xfrm>
              <a:off x="-10605" y="-90285"/>
              <a:ext cx="858392" cy="740687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591800" y="1698193"/>
            <a:ext cx="6992751" cy="6613761"/>
            <a:chOff x="0" y="0"/>
            <a:chExt cx="54991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solidFill>
              <a:srgbClr val="56AE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1" name="Freeform 21"/>
          <p:cNvSpPr/>
          <p:nvPr/>
        </p:nvSpPr>
        <p:spPr>
          <a:xfrm>
            <a:off x="10855804" y="2113927"/>
            <a:ext cx="6492745" cy="5910335"/>
          </a:xfrm>
          <a:custGeom>
            <a:avLst/>
            <a:gdLst/>
            <a:ahLst/>
            <a:cxnLst/>
            <a:rect l="l" t="t" r="r" b="b"/>
            <a:pathLst>
              <a:path w="5499100" h="6350000">
                <a:moveTo>
                  <a:pt x="2749550" y="6350000"/>
                </a:moveTo>
                <a:lnTo>
                  <a:pt x="0" y="4762500"/>
                </a:lnTo>
                <a:lnTo>
                  <a:pt x="0" y="1587500"/>
                </a:lnTo>
                <a:lnTo>
                  <a:pt x="2749550" y="0"/>
                </a:lnTo>
                <a:lnTo>
                  <a:pt x="5499100" y="1587500"/>
                </a:lnTo>
                <a:lnTo>
                  <a:pt x="5499100" y="4762500"/>
                </a:lnTo>
                <a:lnTo>
                  <a:pt x="2749550" y="635000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976321" y="651049"/>
            <a:ext cx="8437330" cy="121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dirty="0">
                <a:solidFill>
                  <a:srgbClr val="56AEFF"/>
                </a:solidFill>
                <a:latin typeface="Now Bold"/>
              </a:rPr>
              <a:t>OVERVIEW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61828" y="2510412"/>
            <a:ext cx="1254352" cy="969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 dirty="0">
                <a:solidFill>
                  <a:srgbClr val="FFFFFF"/>
                </a:solidFill>
                <a:latin typeface="DM Sans Bold"/>
              </a:rPr>
              <a:t>01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17051" y="3982892"/>
            <a:ext cx="1433332" cy="969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 dirty="0">
                <a:solidFill>
                  <a:srgbClr val="FFFFFF"/>
                </a:solidFill>
                <a:latin typeface="DM Sans Bold"/>
              </a:rPr>
              <a:t>02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17723" y="6970573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 dirty="0">
                <a:solidFill>
                  <a:srgbClr val="FFFFFF"/>
                </a:solidFill>
                <a:latin typeface="DM Sans Bold"/>
              </a:rPr>
              <a:t>04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54690" y="2674263"/>
            <a:ext cx="652895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CA" sz="2600" b="1" dirty="0">
                <a:solidFill>
                  <a:schemeClr val="bg1"/>
                </a:solidFill>
              </a:rPr>
              <a:t>Clinical Significance of PARP as a Therapeutic Target</a:t>
            </a:r>
            <a:endParaRPr lang="en-CA" sz="2600" dirty="0">
              <a:solidFill>
                <a:schemeClr val="bg1"/>
              </a:solidFill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703943" y="550398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 dirty="0">
                <a:solidFill>
                  <a:srgbClr val="FFFFFF"/>
                </a:solidFill>
                <a:latin typeface="DM Sans Bold"/>
              </a:rPr>
              <a:t>03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24502E58-B6CB-2A48-95B3-1A87BC5C3734}"/>
              </a:ext>
            </a:extLst>
          </p:cNvPr>
          <p:cNvSpPr txBox="1"/>
          <p:nvPr/>
        </p:nvSpPr>
        <p:spPr>
          <a:xfrm>
            <a:off x="3531891" y="3902759"/>
            <a:ext cx="6238609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CA" sz="2600" b="1" dirty="0" err="1">
                <a:solidFill>
                  <a:schemeClr val="bg1"/>
                </a:solidFill>
              </a:rPr>
              <a:t>PROfound</a:t>
            </a:r>
            <a:r>
              <a:rPr lang="en-CA" sz="2600" b="1" dirty="0">
                <a:solidFill>
                  <a:schemeClr val="bg1"/>
                </a:solidFill>
              </a:rPr>
              <a:t> Trial: </a:t>
            </a:r>
            <a:r>
              <a:rPr lang="en-CA" sz="2600" b="1" dirty="0" err="1">
                <a:solidFill>
                  <a:schemeClr val="bg1"/>
                </a:solidFill>
              </a:rPr>
              <a:t>Olaparib</a:t>
            </a:r>
            <a:r>
              <a:rPr lang="en-CA" sz="2600" b="1" dirty="0">
                <a:solidFill>
                  <a:schemeClr val="bg1"/>
                </a:solidFill>
              </a:rPr>
              <a:t> Advancements in Metastatic Castration-Resistant Prostate Cancer (</a:t>
            </a:r>
            <a:r>
              <a:rPr lang="en-CA" sz="2600" b="1" dirty="0" err="1">
                <a:solidFill>
                  <a:schemeClr val="bg1"/>
                </a:solidFill>
              </a:rPr>
              <a:t>mCRPC</a:t>
            </a:r>
            <a:r>
              <a:rPr lang="en-CA" sz="2600" b="1" dirty="0">
                <a:solidFill>
                  <a:schemeClr val="bg1"/>
                </a:solidFill>
              </a:rPr>
              <a:t>)</a:t>
            </a:r>
            <a:endParaRPr lang="en-CA" sz="2600" dirty="0">
              <a:solidFill>
                <a:schemeClr val="bg1"/>
              </a:solidFill>
            </a:endParaRP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DF10A14A-4121-1349-8C75-409AACF8952A}"/>
              </a:ext>
            </a:extLst>
          </p:cNvPr>
          <p:cNvSpPr txBox="1"/>
          <p:nvPr/>
        </p:nvSpPr>
        <p:spPr>
          <a:xfrm>
            <a:off x="3582308" y="5683987"/>
            <a:ext cx="605416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CA" sz="2600" b="1" dirty="0">
                <a:solidFill>
                  <a:schemeClr val="bg1"/>
                </a:solidFill>
              </a:rPr>
              <a:t>Emerging &amp; Ongoing Clinical Trials with PARP Inhibitors in Prostate Cancer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6EBA582-9149-6E4F-A20F-1AB5412ED2AB}"/>
              </a:ext>
            </a:extLst>
          </p:cNvPr>
          <p:cNvSpPr txBox="1"/>
          <p:nvPr/>
        </p:nvSpPr>
        <p:spPr>
          <a:xfrm>
            <a:off x="3531891" y="7102363"/>
            <a:ext cx="605416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CA" sz="2600" b="1" dirty="0">
                <a:solidFill>
                  <a:schemeClr val="bg1"/>
                </a:solidFill>
              </a:rPr>
              <a:t>The Future Landscape of PARP Inhibitors in Prostate Cancer and Beyond </a:t>
            </a:r>
            <a:endParaRPr lang="en-CA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29331" y="8765461"/>
            <a:ext cx="13457996" cy="3264379"/>
            <a:chOff x="0" y="0"/>
            <a:chExt cx="17943995" cy="43525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6150721">
            <a:off x="6080933" y="4579544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172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807534" y="0"/>
            <a:ext cx="6254290" cy="10287000"/>
            <a:chOff x="0" y="0"/>
            <a:chExt cx="3860673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5"/>
              <a:stretch>
                <a:fillRect l="-73436" r="-7343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4615544">
            <a:off x="10510810" y="5041623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172"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442237" y="814303"/>
            <a:ext cx="12632185" cy="1177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Now Bold"/>
              </a:rPr>
              <a:t>PARP as Therapeutic Targets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7576" y="2878507"/>
            <a:ext cx="11906124" cy="5180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PARP 1 &amp; 2 are the most studied therapeutic targets due to their involvement in DNA repair and it’s relevance to tumor formation.</a:t>
            </a:r>
            <a:r>
              <a:rPr lang="en-US" sz="2600" baseline="300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1</a:t>
            </a:r>
          </a:p>
          <a:p>
            <a:endParaRPr lang="en-US" sz="2600" dirty="0">
              <a:solidFill>
                <a:schemeClr val="bg1"/>
              </a:solidFill>
              <a:latin typeface="+mj-lt"/>
              <a:ea typeface="Baskerville" panose="02020502070401020303" pitchFamily="18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PARPi</a:t>
            </a: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 are currently approved in 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prostate, </a:t>
            </a: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ovarian, and breast cancer (triple negative) </a:t>
            </a:r>
          </a:p>
          <a:p>
            <a:pPr lvl="1"/>
            <a:endParaRPr lang="en-US" sz="2600" dirty="0">
              <a:solidFill>
                <a:schemeClr val="bg1"/>
              </a:solidFill>
              <a:latin typeface="+mj-lt"/>
              <a:ea typeface="Baskerville" panose="02020502070401020303" pitchFamily="18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Homologous recombination repair deficiency makes a subset of tumors susceptible to PARP inhibition</a:t>
            </a:r>
          </a:p>
          <a:p>
            <a:pPr marL="914400" lvl="1" indent="-457200">
              <a:buFont typeface="Wingdings" pitchFamily="2" charset="2"/>
              <a:buChar char="v"/>
            </a:pPr>
            <a:endParaRPr lang="en-US" sz="2600" dirty="0">
              <a:solidFill>
                <a:schemeClr val="bg1"/>
              </a:solidFill>
              <a:latin typeface="+mj-lt"/>
              <a:ea typeface="Baskerville" panose="02020502070401020303" pitchFamily="18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Approximately 50% of ovarian cancer is estimated to be associated with HRD</a:t>
            </a:r>
          </a:p>
          <a:p>
            <a:pPr marL="914400" lvl="1" indent="-457200">
              <a:buFont typeface="Wingdings" pitchFamily="2" charset="2"/>
              <a:buChar char="v"/>
            </a:pPr>
            <a:endParaRPr lang="en-US" sz="2600" dirty="0">
              <a:solidFill>
                <a:schemeClr val="bg1"/>
              </a:solidFill>
              <a:latin typeface="+mj-lt"/>
              <a:ea typeface="Baskerville" panose="02020502070401020303" pitchFamily="18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Approximately 20% of 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prostate cancer </a:t>
            </a:r>
            <a:r>
              <a:rPr lang="en-US" sz="2600" dirty="0">
                <a:solidFill>
                  <a:schemeClr val="bg1"/>
                </a:solidFill>
                <a:latin typeface="+mj-lt"/>
                <a:ea typeface="Baskerville" panose="02020502070401020303" pitchFamily="18" charset="0"/>
              </a:rPr>
              <a:t>is estimated to be associated with HRD</a:t>
            </a:r>
          </a:p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endParaRPr lang="en-US" sz="2215" u="none" strike="noStrike" dirty="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69C27-3EC6-9E4F-9A49-4D704B0ACC10}"/>
              </a:ext>
            </a:extLst>
          </p:cNvPr>
          <p:cNvSpPr txBox="1"/>
          <p:nvPr/>
        </p:nvSpPr>
        <p:spPr>
          <a:xfrm>
            <a:off x="637929" y="9708081"/>
            <a:ext cx="112578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1. </a:t>
            </a:r>
            <a:r>
              <a:rPr lang="en-CA" sz="1400" dirty="0" err="1">
                <a:solidFill>
                  <a:schemeClr val="bg1"/>
                </a:solidFill>
              </a:rPr>
              <a:t>Topatana</a:t>
            </a:r>
            <a:r>
              <a:rPr lang="en-CA" sz="1400" dirty="0">
                <a:solidFill>
                  <a:schemeClr val="bg1"/>
                </a:solidFill>
              </a:rPr>
              <a:t> W, </a:t>
            </a:r>
            <a:r>
              <a:rPr lang="en-CA" sz="1400" dirty="0" err="1">
                <a:solidFill>
                  <a:schemeClr val="bg1"/>
                </a:solidFill>
              </a:rPr>
              <a:t>Juengpanich</a:t>
            </a:r>
            <a:r>
              <a:rPr lang="en-CA" sz="1400" dirty="0">
                <a:solidFill>
                  <a:schemeClr val="bg1"/>
                </a:solidFill>
              </a:rPr>
              <a:t> S, Li S, et al. Advances in synthetic lethality for cancer therapy: cellular mechanism and clinical translation. </a:t>
            </a:r>
            <a:r>
              <a:rPr lang="en-CA" sz="1400" i="1" dirty="0">
                <a:solidFill>
                  <a:schemeClr val="bg1"/>
                </a:solidFill>
              </a:rPr>
              <a:t>J </a:t>
            </a:r>
            <a:r>
              <a:rPr lang="en-CA" sz="1400" i="1" dirty="0" err="1">
                <a:solidFill>
                  <a:schemeClr val="bg1"/>
                </a:solidFill>
              </a:rPr>
              <a:t>Hematol</a:t>
            </a:r>
            <a:r>
              <a:rPr lang="en-CA" sz="1400" i="1" dirty="0">
                <a:solidFill>
                  <a:schemeClr val="bg1"/>
                </a:solidFill>
              </a:rPr>
              <a:t> Oncol</a:t>
            </a:r>
            <a:r>
              <a:rPr lang="en-CA" sz="1400" dirty="0">
                <a:solidFill>
                  <a:schemeClr val="bg1"/>
                </a:solidFill>
              </a:rPr>
              <a:t>. 2020;13(1):118. Published 2020 Sep 3. doi:10.1186/s13045-020-00956-5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660776" y="6643417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13163">
            <a:off x="15913225" y="-1794703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14800" y="605690"/>
            <a:ext cx="9771391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51"/>
              </a:lnSpc>
              <a:spcBef>
                <a:spcPct val="0"/>
              </a:spcBef>
            </a:pPr>
            <a:r>
              <a:rPr lang="en-US" sz="5376" dirty="0">
                <a:solidFill>
                  <a:srgbClr val="FFFFFF"/>
                </a:solidFill>
                <a:latin typeface="Now Bold"/>
              </a:rPr>
              <a:t>Types of PARP Inhibitors </a:t>
            </a:r>
          </a:p>
        </p:txBody>
      </p:sp>
      <p:graphicFrame>
        <p:nvGraphicFramePr>
          <p:cNvPr id="27" name="Google Shape;169;p26">
            <a:extLst>
              <a:ext uri="{FF2B5EF4-FFF2-40B4-BE49-F238E27FC236}">
                <a16:creationId xmlns:a16="http://schemas.microsoft.com/office/drawing/2014/main" id="{D793CAE5-47B9-894E-8B1E-14F3F6D75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927966"/>
              </p:ext>
            </p:extLst>
          </p:nvPr>
        </p:nvGraphicFramePr>
        <p:xfrm>
          <a:off x="1267486" y="1573910"/>
          <a:ext cx="15753027" cy="8107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1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1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8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21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719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</a:rPr>
                        <a:t>PARPi</a:t>
                      </a:r>
                      <a:endParaRPr sz="280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</a:rPr>
                        <a:t>Cancer</a:t>
                      </a:r>
                      <a:endParaRPr sz="280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</a:rPr>
                        <a:t>Main Trial</a:t>
                      </a:r>
                      <a:endParaRPr sz="280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</a:rPr>
                        <a:t>Status</a:t>
                      </a:r>
                      <a:endParaRPr sz="280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</a:rPr>
                        <a:t>Target</a:t>
                      </a:r>
                      <a:endParaRPr sz="280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4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Rucaparib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Prostate cancer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TRITON2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NCT02952534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15 May 2020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PARP-1, PARP-2, PARP-3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47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Olaparib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</a:rPr>
                        <a:t>Breast Cancer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OlympiAD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NCT02000622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12 Jan. 2018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PARP-1, PARP-2, PARP-3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4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Talazoparib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EMBRACA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NCT01945775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16 Oct. 2018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PARP-1, PARP-2, PARP-16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2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Olaparib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</a:rPr>
                        <a:t>Ovarian cancer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SOLO-1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NCT01844986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PAOLA-1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NCT02477644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19 Dec. 2018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08 May 2020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PARP-1, PARP-2, PARP-3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4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Niraparib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NOVA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NCT01847274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27 Mar. 2017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PARP-1, PARP-2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54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Rucaparib</a:t>
                      </a:r>
                      <a:endParaRPr sz="28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ARIEL3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uFill>
                            <a:noFill/>
                          </a:uFill>
                          <a:latin typeface="+mj-lt"/>
                          <a:ea typeface="Times New Roman"/>
                          <a:cs typeface="Times New Roman"/>
                          <a:sym typeface="Times New Roman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NCT01968213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Clinically approved, 6 Apr. 2018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PARP-1, PARP-2, PARP-3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E8146B5-F111-9B47-B673-F8C24D8AB0E3}"/>
              </a:ext>
            </a:extLst>
          </p:cNvPr>
          <p:cNvSpPr txBox="1"/>
          <p:nvPr/>
        </p:nvSpPr>
        <p:spPr>
          <a:xfrm>
            <a:off x="1470821" y="9681310"/>
            <a:ext cx="157530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1. </a:t>
            </a:r>
            <a:r>
              <a:rPr lang="en-CA" sz="1400" dirty="0" err="1">
                <a:solidFill>
                  <a:schemeClr val="bg1"/>
                </a:solidFill>
              </a:rPr>
              <a:t>Topatana</a:t>
            </a:r>
            <a:r>
              <a:rPr lang="en-CA" sz="1400" dirty="0">
                <a:solidFill>
                  <a:schemeClr val="bg1"/>
                </a:solidFill>
              </a:rPr>
              <a:t> W, </a:t>
            </a:r>
            <a:r>
              <a:rPr lang="en-CA" sz="1400" dirty="0" err="1">
                <a:solidFill>
                  <a:schemeClr val="bg1"/>
                </a:solidFill>
              </a:rPr>
              <a:t>Juengpanich</a:t>
            </a:r>
            <a:r>
              <a:rPr lang="en-CA" sz="1400" dirty="0">
                <a:solidFill>
                  <a:schemeClr val="bg1"/>
                </a:solidFill>
              </a:rPr>
              <a:t> S, Li S, et al. Advances in synthetic lethality for cancer therapy: cellular mechanism and clinical translation. </a:t>
            </a:r>
            <a:r>
              <a:rPr lang="en-CA" sz="1400" i="1" dirty="0">
                <a:solidFill>
                  <a:schemeClr val="bg1"/>
                </a:solidFill>
              </a:rPr>
              <a:t>J </a:t>
            </a:r>
            <a:r>
              <a:rPr lang="en-CA" sz="1400" i="1" dirty="0" err="1">
                <a:solidFill>
                  <a:schemeClr val="bg1"/>
                </a:solidFill>
              </a:rPr>
              <a:t>Hematol</a:t>
            </a:r>
            <a:r>
              <a:rPr lang="en-CA" sz="1400" i="1" dirty="0">
                <a:solidFill>
                  <a:schemeClr val="bg1"/>
                </a:solidFill>
              </a:rPr>
              <a:t> Oncol</a:t>
            </a:r>
            <a:r>
              <a:rPr lang="en-CA" sz="1400" dirty="0">
                <a:solidFill>
                  <a:schemeClr val="bg1"/>
                </a:solidFill>
              </a:rPr>
              <a:t>. 2020;13(1):118. Published 2020 Sep 3. doi:10.1186/s13045-020-00956-5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8012" r="-280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03322" y="2175215"/>
            <a:ext cx="6235170" cy="202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570" dirty="0">
                <a:solidFill>
                  <a:srgbClr val="FFFFFF"/>
                </a:solidFill>
                <a:latin typeface="Now Bold"/>
              </a:rPr>
              <a:t> Trial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31631" y="4745011"/>
            <a:ext cx="813475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CA" sz="3600" dirty="0" err="1">
                <a:solidFill>
                  <a:schemeClr val="bg1"/>
                </a:solidFill>
              </a:rPr>
              <a:t>Olaparib</a:t>
            </a:r>
            <a:r>
              <a:rPr lang="en-CA" sz="3600" dirty="0">
                <a:solidFill>
                  <a:schemeClr val="bg1"/>
                </a:solidFill>
              </a:rPr>
              <a:t> &amp; Metastatic Castration-resistant prostate cancer (</a:t>
            </a:r>
            <a:r>
              <a:rPr lang="en-CA" sz="3600" dirty="0" err="1">
                <a:solidFill>
                  <a:schemeClr val="bg1"/>
                </a:solidFill>
              </a:rPr>
              <a:t>mCRPC</a:t>
            </a:r>
            <a:r>
              <a:rPr lang="en-CA" sz="3600" dirty="0">
                <a:solidFill>
                  <a:schemeClr val="bg1"/>
                </a:solidFill>
              </a:rPr>
              <a:t>)  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53E9B47D-4E6A-BB41-8DC3-196C38FA8BFD}"/>
              </a:ext>
            </a:extLst>
          </p:cNvPr>
          <p:cNvGrpSpPr/>
          <p:nvPr/>
        </p:nvGrpSpPr>
        <p:grpSpPr>
          <a:xfrm>
            <a:off x="4267200" y="6667500"/>
            <a:ext cx="2973040" cy="505780"/>
            <a:chOff x="0" y="0"/>
            <a:chExt cx="3964054" cy="674374"/>
          </a:xfrm>
        </p:grpSpPr>
        <p:grpSp>
          <p:nvGrpSpPr>
            <p:cNvPr id="23" name="Group 8">
              <a:extLst>
                <a:ext uri="{FF2B5EF4-FFF2-40B4-BE49-F238E27FC236}">
                  <a16:creationId xmlns:a16="http://schemas.microsoft.com/office/drawing/2014/main" id="{8A91DC50-0556-0B4D-A9EA-7D5E8E475C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3964054" cy="674374"/>
              <a:chOff x="0" y="0"/>
              <a:chExt cx="13271500" cy="2257778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E5FADCD6-D1A8-F147-BED0-2C7458952E0D}"/>
                  </a:ext>
                </a:extLst>
              </p:cNvPr>
              <p:cNvSpPr/>
              <p:nvPr/>
            </p:nvSpPr>
            <p:spPr>
              <a:xfrm>
                <a:off x="12700" y="0"/>
                <a:ext cx="10579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79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605BB193-DB4E-4941-9DE3-B8A5A82D23EF}"/>
                  </a:ext>
                </a:extLst>
              </p:cNvPr>
              <p:cNvSpPr/>
              <p:nvPr/>
            </p:nvSpPr>
            <p:spPr>
              <a:xfrm>
                <a:off x="10680700" y="0"/>
                <a:ext cx="2578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</a:path>
                </a:pathLst>
              </a:custGeom>
              <a:solidFill>
                <a:srgbClr val="56AEFF"/>
              </a:solidFill>
            </p:spPr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690640" y="-1627829"/>
            <a:ext cx="19210521" cy="4453378"/>
            <a:chOff x="0" y="0"/>
            <a:chExt cx="5059561" cy="11729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406747" y="1458271"/>
            <a:ext cx="11474506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000" dirty="0">
                <a:solidFill>
                  <a:srgbClr val="FFFFFF"/>
                </a:solidFill>
                <a:latin typeface="Now Bold"/>
              </a:rPr>
              <a:t> Trial: Study Design </a:t>
            </a:r>
          </a:p>
        </p:txBody>
      </p:sp>
      <p:sp>
        <p:nvSpPr>
          <p:cNvPr id="33" name="Freeform 33"/>
          <p:cNvSpPr/>
          <p:nvPr/>
        </p:nvSpPr>
        <p:spPr>
          <a:xfrm>
            <a:off x="17081814" y="9074550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520C403-C49E-9A49-98F3-0212C104E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686" y="2851102"/>
            <a:ext cx="15730128" cy="6747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01F299-08DC-CA46-8EE2-9AB6BE83760A}"/>
              </a:ext>
            </a:extLst>
          </p:cNvPr>
          <p:cNvSpPr/>
          <p:nvPr/>
        </p:nvSpPr>
        <p:spPr>
          <a:xfrm>
            <a:off x="2816725" y="9732317"/>
            <a:ext cx="15975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2. de Bono J, Mateo J, </a:t>
            </a:r>
            <a:r>
              <a:rPr lang="en-CA" sz="1400" dirty="0" err="1">
                <a:solidFill>
                  <a:schemeClr val="bg1"/>
                </a:solidFill>
              </a:rPr>
              <a:t>Fizazi</a:t>
            </a:r>
            <a:r>
              <a:rPr lang="en-CA" sz="1400" dirty="0">
                <a:solidFill>
                  <a:schemeClr val="bg1"/>
                </a:solidFill>
              </a:rPr>
              <a:t> K,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for Metastatic Castration-Resistant Prostate Cancer. </a:t>
            </a:r>
            <a:r>
              <a:rPr lang="en-CA" sz="1400" i="1" dirty="0">
                <a:solidFill>
                  <a:schemeClr val="bg1"/>
                </a:solidFill>
              </a:rPr>
              <a:t>N </a:t>
            </a:r>
            <a:r>
              <a:rPr lang="en-CA" sz="1400" i="1" dirty="0" err="1">
                <a:solidFill>
                  <a:schemeClr val="bg1"/>
                </a:solidFill>
              </a:rPr>
              <a:t>Engl</a:t>
            </a:r>
            <a:r>
              <a:rPr lang="en-CA" sz="1400" i="1" dirty="0">
                <a:solidFill>
                  <a:schemeClr val="bg1"/>
                </a:solidFill>
              </a:rPr>
              <a:t> J Med</a:t>
            </a:r>
            <a:r>
              <a:rPr lang="en-CA" sz="1400" dirty="0">
                <a:solidFill>
                  <a:schemeClr val="bg1"/>
                </a:solidFill>
              </a:rPr>
              <a:t>. 2020;382(22):2091-2102. doi:10.1056/NEJMoa1911440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872966" y="944563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41BD533-F0B1-ED4F-A381-E0FFADFC2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972" y="2910328"/>
            <a:ext cx="11166125" cy="6812796"/>
          </a:xfrm>
          <a:prstGeom prst="rect">
            <a:avLst/>
          </a:prstGeom>
        </p:spPr>
      </p:pic>
      <p:sp>
        <p:nvSpPr>
          <p:cNvPr id="38" name="Frame 37">
            <a:extLst>
              <a:ext uri="{FF2B5EF4-FFF2-40B4-BE49-F238E27FC236}">
                <a16:creationId xmlns:a16="http://schemas.microsoft.com/office/drawing/2014/main" id="{BCB1B510-03CD-654D-90DF-1911514F27DE}"/>
              </a:ext>
            </a:extLst>
          </p:cNvPr>
          <p:cNvSpPr/>
          <p:nvPr/>
        </p:nvSpPr>
        <p:spPr>
          <a:xfrm>
            <a:off x="3589914" y="4893469"/>
            <a:ext cx="10838637" cy="500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id="{7BCB64EA-D681-AA42-82DE-2BBC7A0DFF32}"/>
              </a:ext>
            </a:extLst>
          </p:cNvPr>
          <p:cNvSpPr txBox="1"/>
          <p:nvPr/>
        </p:nvSpPr>
        <p:spPr>
          <a:xfrm>
            <a:off x="2364051" y="1219991"/>
            <a:ext cx="13054480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000" dirty="0">
                <a:solidFill>
                  <a:srgbClr val="FFFFFF"/>
                </a:solidFill>
                <a:latin typeface="Now Bold"/>
              </a:rPr>
              <a:t> Trial: Adverse Events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95A9B6-A4A2-284A-8DE6-D81DF1B84323}"/>
              </a:ext>
            </a:extLst>
          </p:cNvPr>
          <p:cNvSpPr/>
          <p:nvPr/>
        </p:nvSpPr>
        <p:spPr>
          <a:xfrm>
            <a:off x="2767426" y="9862364"/>
            <a:ext cx="1295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2. de Bono J, Mateo J, </a:t>
            </a:r>
            <a:r>
              <a:rPr lang="en-CA" sz="1400" dirty="0" err="1">
                <a:solidFill>
                  <a:schemeClr val="bg1"/>
                </a:solidFill>
              </a:rPr>
              <a:t>Fizazi</a:t>
            </a:r>
            <a:r>
              <a:rPr lang="en-CA" sz="1400" dirty="0">
                <a:solidFill>
                  <a:schemeClr val="bg1"/>
                </a:solidFill>
              </a:rPr>
              <a:t> K,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for Metastatic Castration-Resistant Prostate Cancer. </a:t>
            </a:r>
            <a:r>
              <a:rPr lang="en-CA" sz="1400" i="1" dirty="0">
                <a:solidFill>
                  <a:schemeClr val="bg1"/>
                </a:solidFill>
              </a:rPr>
              <a:t>N </a:t>
            </a:r>
            <a:r>
              <a:rPr lang="en-CA" sz="1400" i="1" dirty="0" err="1">
                <a:solidFill>
                  <a:schemeClr val="bg1"/>
                </a:solidFill>
              </a:rPr>
              <a:t>Engl</a:t>
            </a:r>
            <a:r>
              <a:rPr lang="en-CA" sz="1400" i="1" dirty="0">
                <a:solidFill>
                  <a:schemeClr val="bg1"/>
                </a:solidFill>
              </a:rPr>
              <a:t> J Med</a:t>
            </a:r>
            <a:r>
              <a:rPr lang="en-CA" sz="1400" dirty="0">
                <a:solidFill>
                  <a:schemeClr val="bg1"/>
                </a:solidFill>
              </a:rPr>
              <a:t>. 2020;382(22):2091-2102. doi:10.1056/NEJMoa1911440</a:t>
            </a:r>
          </a:p>
        </p:txBody>
      </p:sp>
    </p:spTree>
    <p:extLst>
      <p:ext uri="{BB962C8B-B14F-4D97-AF65-F5344CB8AC3E}">
        <p14:creationId xmlns:p14="http://schemas.microsoft.com/office/powerpoint/2010/main" val="214513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1150642" y="9129682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45E6209-486D-AA44-9C0B-7E568508E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467" y="2929820"/>
            <a:ext cx="14064309" cy="6973623"/>
          </a:xfrm>
          <a:prstGeom prst="rect">
            <a:avLst/>
          </a:prstGeom>
        </p:spPr>
      </p:pic>
      <p:sp>
        <p:nvSpPr>
          <p:cNvPr id="38" name="TextBox 26">
            <a:extLst>
              <a:ext uri="{FF2B5EF4-FFF2-40B4-BE49-F238E27FC236}">
                <a16:creationId xmlns:a16="http://schemas.microsoft.com/office/drawing/2014/main" id="{FEA56117-149F-3B4A-B2CE-D31ABC51A194}"/>
              </a:ext>
            </a:extLst>
          </p:cNvPr>
          <p:cNvSpPr txBox="1"/>
          <p:nvPr/>
        </p:nvSpPr>
        <p:spPr>
          <a:xfrm>
            <a:off x="2364051" y="1219991"/>
            <a:ext cx="13054480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000" dirty="0">
                <a:solidFill>
                  <a:srgbClr val="FFFFFF"/>
                </a:solidFill>
                <a:latin typeface="Now Bold"/>
              </a:rPr>
              <a:t> Trial: Primary Endpoint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7C1B84-1F9F-3F4D-BECD-1F4F1821F488}"/>
              </a:ext>
            </a:extLst>
          </p:cNvPr>
          <p:cNvSpPr txBox="1"/>
          <p:nvPr/>
        </p:nvSpPr>
        <p:spPr>
          <a:xfrm>
            <a:off x="11811000" y="3027645"/>
            <a:ext cx="4109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Median </a:t>
            </a:r>
            <a:r>
              <a:rPr lang="en-CA" sz="2400" dirty="0"/>
              <a:t>(</a:t>
            </a:r>
            <a:r>
              <a:rPr lang="en-CA" sz="2400" i="1" dirty="0"/>
              <a:t>months):  </a:t>
            </a:r>
            <a:endParaRPr lang="en-CA" sz="2400" dirty="0">
              <a:effectLst/>
            </a:endParaRPr>
          </a:p>
          <a:p>
            <a:r>
              <a:rPr lang="en-CA" sz="2400" dirty="0" err="1"/>
              <a:t>Olaparib</a:t>
            </a:r>
            <a:r>
              <a:rPr lang="en-CA" sz="2400" dirty="0"/>
              <a:t> </a:t>
            </a:r>
            <a:r>
              <a:rPr lang="en-CA" sz="2400" b="1" dirty="0"/>
              <a:t>= </a:t>
            </a:r>
            <a:r>
              <a:rPr lang="en-CA" sz="2400" dirty="0"/>
              <a:t>7.4 months  </a:t>
            </a:r>
          </a:p>
          <a:p>
            <a:r>
              <a:rPr lang="en-CA" sz="2400" dirty="0"/>
              <a:t>Control = 3.6 months </a:t>
            </a:r>
          </a:p>
          <a:p>
            <a:endParaRPr lang="en-CA" sz="2400" dirty="0"/>
          </a:p>
          <a:p>
            <a:r>
              <a:rPr lang="en-CA" sz="2400" b="1" dirty="0"/>
              <a:t>Hazard ratio </a:t>
            </a:r>
            <a:r>
              <a:rPr lang="en-CA" sz="2400" dirty="0"/>
              <a:t>= 0.34  (95% CI, 0.25–0.47) P&lt;0.001 </a:t>
            </a:r>
            <a:endParaRPr lang="en-CA" sz="2400" dirty="0">
              <a:effectLst/>
            </a:endParaRP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20AC0-9112-7941-8F54-DC4E35FE8181}"/>
              </a:ext>
            </a:extLst>
          </p:cNvPr>
          <p:cNvSpPr/>
          <p:nvPr/>
        </p:nvSpPr>
        <p:spPr>
          <a:xfrm>
            <a:off x="3322699" y="9903443"/>
            <a:ext cx="140643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2. de Bono J, Mateo J, </a:t>
            </a:r>
            <a:r>
              <a:rPr lang="en-CA" sz="1400" dirty="0" err="1">
                <a:solidFill>
                  <a:schemeClr val="bg1"/>
                </a:solidFill>
              </a:rPr>
              <a:t>Fizazi</a:t>
            </a:r>
            <a:r>
              <a:rPr lang="en-CA" sz="1400" dirty="0">
                <a:solidFill>
                  <a:schemeClr val="bg1"/>
                </a:solidFill>
              </a:rPr>
              <a:t> K,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for Metastatic Castration-Resistant Prostate Cancer. </a:t>
            </a:r>
            <a:r>
              <a:rPr lang="en-CA" sz="1400" i="1" dirty="0">
                <a:solidFill>
                  <a:schemeClr val="bg1"/>
                </a:solidFill>
              </a:rPr>
              <a:t>N </a:t>
            </a:r>
            <a:r>
              <a:rPr lang="en-CA" sz="1400" i="1" dirty="0" err="1">
                <a:solidFill>
                  <a:schemeClr val="bg1"/>
                </a:solidFill>
              </a:rPr>
              <a:t>Engl</a:t>
            </a:r>
            <a:r>
              <a:rPr lang="en-CA" sz="1400" i="1" dirty="0">
                <a:solidFill>
                  <a:schemeClr val="bg1"/>
                </a:solidFill>
              </a:rPr>
              <a:t> J Med</a:t>
            </a:r>
            <a:r>
              <a:rPr lang="en-CA" sz="1400" dirty="0">
                <a:solidFill>
                  <a:schemeClr val="bg1"/>
                </a:solidFill>
              </a:rPr>
              <a:t>. 2020;382(22):2091-2102. doi:10.1056/NEJMoa1911440</a:t>
            </a:r>
          </a:p>
        </p:txBody>
      </p:sp>
    </p:spTree>
    <p:extLst>
      <p:ext uri="{BB962C8B-B14F-4D97-AF65-F5344CB8AC3E}">
        <p14:creationId xmlns:p14="http://schemas.microsoft.com/office/powerpoint/2010/main" val="293673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922627" y="9402272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B8D0CD72-BC73-4246-8CF8-3FD0D7FD1F09}"/>
              </a:ext>
            </a:extLst>
          </p:cNvPr>
          <p:cNvSpPr txBox="1"/>
          <p:nvPr/>
        </p:nvSpPr>
        <p:spPr>
          <a:xfrm>
            <a:off x="2066310" y="1398031"/>
            <a:ext cx="14095149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Now Bold"/>
              </a:rPr>
              <a:t>PROfound</a:t>
            </a:r>
            <a:r>
              <a:rPr lang="en-US" sz="6000" dirty="0">
                <a:solidFill>
                  <a:srgbClr val="FFFFFF"/>
                </a:solidFill>
                <a:latin typeface="Now Bold"/>
              </a:rPr>
              <a:t> Trial: Secondary Endpoint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C32980C-85C6-C64A-955A-ACE32196C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092" y="2910328"/>
            <a:ext cx="13999215" cy="68704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28D9861-ECAF-B84E-9D38-A4BC62A346B1}"/>
              </a:ext>
            </a:extLst>
          </p:cNvPr>
          <p:cNvSpPr txBox="1"/>
          <p:nvPr/>
        </p:nvSpPr>
        <p:spPr>
          <a:xfrm>
            <a:off x="11658599" y="3023928"/>
            <a:ext cx="42339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Median </a:t>
            </a:r>
            <a:r>
              <a:rPr lang="en-CA" sz="2400" dirty="0"/>
              <a:t>(</a:t>
            </a:r>
            <a:r>
              <a:rPr lang="en-CA" sz="2400" i="1" dirty="0"/>
              <a:t>months)  </a:t>
            </a:r>
            <a:endParaRPr lang="en-CA" sz="2400" dirty="0">
              <a:effectLst/>
            </a:endParaRPr>
          </a:p>
          <a:p>
            <a:r>
              <a:rPr lang="en-CA" sz="2400" dirty="0" err="1"/>
              <a:t>Olaparib</a:t>
            </a:r>
            <a:r>
              <a:rPr lang="en-CA" sz="2400" dirty="0"/>
              <a:t>= </a:t>
            </a:r>
            <a:r>
              <a:rPr lang="en-CA" sz="2400" b="1" dirty="0"/>
              <a:t> </a:t>
            </a:r>
            <a:r>
              <a:rPr lang="en-CA" sz="2400" dirty="0"/>
              <a:t>5.8 months</a:t>
            </a:r>
          </a:p>
          <a:p>
            <a:r>
              <a:rPr lang="en-CA" sz="2400" dirty="0"/>
              <a:t>Control 3.5 months </a:t>
            </a:r>
          </a:p>
          <a:p>
            <a:endParaRPr lang="en-CA" sz="2400" dirty="0"/>
          </a:p>
          <a:p>
            <a:r>
              <a:rPr lang="en-CA" sz="2400" b="1" dirty="0"/>
              <a:t>Hazard ratio = </a:t>
            </a:r>
            <a:r>
              <a:rPr lang="en-CA" sz="2400" dirty="0"/>
              <a:t>0.49 (95% CI, 0.38–0.63) P&lt;0.001 </a:t>
            </a:r>
            <a:endParaRPr lang="en-CA" sz="2400" dirty="0">
              <a:effectLst/>
            </a:endParaRP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15C994-C5B6-C04E-ACD5-7A60FA9DF780}"/>
              </a:ext>
            </a:extLst>
          </p:cNvPr>
          <p:cNvSpPr/>
          <p:nvPr/>
        </p:nvSpPr>
        <p:spPr>
          <a:xfrm>
            <a:off x="3124200" y="9818998"/>
            <a:ext cx="15975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2. de Bono J, Mateo J, </a:t>
            </a:r>
            <a:r>
              <a:rPr lang="en-CA" sz="1400" dirty="0" err="1">
                <a:solidFill>
                  <a:schemeClr val="bg1"/>
                </a:solidFill>
              </a:rPr>
              <a:t>Fizazi</a:t>
            </a:r>
            <a:r>
              <a:rPr lang="en-CA" sz="1400" dirty="0">
                <a:solidFill>
                  <a:schemeClr val="bg1"/>
                </a:solidFill>
              </a:rPr>
              <a:t> K, et al. </a:t>
            </a:r>
            <a:r>
              <a:rPr lang="en-CA" sz="1400" dirty="0" err="1">
                <a:solidFill>
                  <a:schemeClr val="bg1"/>
                </a:solidFill>
              </a:rPr>
              <a:t>Olaparib</a:t>
            </a:r>
            <a:r>
              <a:rPr lang="en-CA" sz="1400" dirty="0">
                <a:solidFill>
                  <a:schemeClr val="bg1"/>
                </a:solidFill>
              </a:rPr>
              <a:t> for Metastatic Castration-Resistant Prostate Cancer. </a:t>
            </a:r>
            <a:r>
              <a:rPr lang="en-CA" sz="1400" i="1" dirty="0">
                <a:solidFill>
                  <a:schemeClr val="bg1"/>
                </a:solidFill>
              </a:rPr>
              <a:t>N </a:t>
            </a:r>
            <a:r>
              <a:rPr lang="en-CA" sz="1400" i="1" dirty="0" err="1">
                <a:solidFill>
                  <a:schemeClr val="bg1"/>
                </a:solidFill>
              </a:rPr>
              <a:t>Engl</a:t>
            </a:r>
            <a:r>
              <a:rPr lang="en-CA" sz="1400" i="1" dirty="0">
                <a:solidFill>
                  <a:schemeClr val="bg1"/>
                </a:solidFill>
              </a:rPr>
              <a:t> J Med</a:t>
            </a:r>
            <a:r>
              <a:rPr lang="en-CA" sz="1400" dirty="0">
                <a:solidFill>
                  <a:schemeClr val="bg1"/>
                </a:solidFill>
              </a:rPr>
              <a:t>. 2020;382(22):2091-2102. doi:10.1056/NEJMoa1911440</a:t>
            </a:r>
          </a:p>
        </p:txBody>
      </p:sp>
    </p:spTree>
    <p:extLst>
      <p:ext uri="{BB962C8B-B14F-4D97-AF65-F5344CB8AC3E}">
        <p14:creationId xmlns:p14="http://schemas.microsoft.com/office/powerpoint/2010/main" val="206318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1533</Words>
  <Application>Microsoft Macintosh PowerPoint</Application>
  <PresentationFormat>Custom</PresentationFormat>
  <Paragraphs>162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Now Bold</vt:lpstr>
      <vt:lpstr>Arial</vt:lpstr>
      <vt:lpstr>Wingdings</vt:lpstr>
      <vt:lpstr>DM Sans Bold</vt:lpstr>
      <vt:lpstr>DM Sans Italics</vt:lpstr>
      <vt:lpstr>Baskerville</vt:lpstr>
      <vt:lpstr>DM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Dave Wood</cp:lastModifiedBy>
  <cp:revision>56</cp:revision>
  <dcterms:created xsi:type="dcterms:W3CDTF">2006-08-16T00:00:00Z</dcterms:created>
  <dcterms:modified xsi:type="dcterms:W3CDTF">2023-10-06T04:34:29Z</dcterms:modified>
  <dc:identifier>DAFwVPVgw00</dc:identifier>
</cp:coreProperties>
</file>